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5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1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67" r:id="rId3"/>
  </p:sldMasterIdLst>
  <p:notesMasterIdLst>
    <p:notesMasterId r:id="rId22"/>
  </p:notesMasterIdLst>
  <p:sldIdLst>
    <p:sldId id="256" r:id="rId4"/>
    <p:sldId id="261" r:id="rId5"/>
    <p:sldId id="260" r:id="rId6"/>
    <p:sldId id="325" r:id="rId7"/>
    <p:sldId id="258" r:id="rId8"/>
    <p:sldId id="264" r:id="rId9"/>
    <p:sldId id="272" r:id="rId10"/>
    <p:sldId id="296" r:id="rId11"/>
    <p:sldId id="275" r:id="rId12"/>
    <p:sldId id="274" r:id="rId13"/>
    <p:sldId id="314" r:id="rId14"/>
    <p:sldId id="324" r:id="rId15"/>
    <p:sldId id="326" r:id="rId16"/>
    <p:sldId id="306" r:id="rId17"/>
    <p:sldId id="315" r:id="rId18"/>
    <p:sldId id="271" r:id="rId19"/>
    <p:sldId id="312" r:id="rId20"/>
    <p:sldId id="310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5"/>
  </p:normalViewPr>
  <p:slideViewPr>
    <p:cSldViewPr snapToGrid="0" snapToObjects="1">
      <p:cViewPr varScale="1">
        <p:scale>
          <a:sx n="99" d="100"/>
          <a:sy n="99" d="100"/>
        </p:scale>
        <p:origin x="2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A6697-30E8-4893-A2C3-C137DDC7BC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608C1C-9E3D-4C5F-8322-6425D5DD5AC6}">
      <dgm:prSet custT="1"/>
      <dgm:spPr/>
      <dgm:t>
        <a:bodyPr/>
        <a:lstStyle/>
        <a:p>
          <a:r>
            <a:rPr lang="en-US" sz="3200" dirty="0"/>
            <a:t>Have you ever had a bad experience – involving stress, upset, suffering and turmoil – which you feel that, in the end, made you a stronger and deeper person?</a:t>
          </a:r>
        </a:p>
      </dgm:t>
    </dgm:pt>
    <dgm:pt modelId="{77854AD4-1434-47E7-A469-E84B3999499A}" type="parTrans" cxnId="{19DD299F-9040-4022-8205-BE1CC8E90367}">
      <dgm:prSet/>
      <dgm:spPr/>
      <dgm:t>
        <a:bodyPr/>
        <a:lstStyle/>
        <a:p>
          <a:endParaRPr lang="en-US"/>
        </a:p>
      </dgm:t>
    </dgm:pt>
    <dgm:pt modelId="{EF26BD15-7312-479A-A34D-D8DB76E1F113}" type="sibTrans" cxnId="{19DD299F-9040-4022-8205-BE1CC8E90367}">
      <dgm:prSet/>
      <dgm:spPr/>
      <dgm:t>
        <a:bodyPr/>
        <a:lstStyle/>
        <a:p>
          <a:endParaRPr lang="en-US"/>
        </a:p>
      </dgm:t>
    </dgm:pt>
    <dgm:pt modelId="{700ADFCF-7FD3-FB43-97A8-56CEDDB1E52A}" type="pres">
      <dgm:prSet presAssocID="{0F0A6697-30E8-4893-A2C3-C137DDC7BC79}" presName="linear" presStyleCnt="0">
        <dgm:presLayoutVars>
          <dgm:animLvl val="lvl"/>
          <dgm:resizeHandles val="exact"/>
        </dgm:presLayoutVars>
      </dgm:prSet>
      <dgm:spPr/>
    </dgm:pt>
    <dgm:pt modelId="{E46A913F-741A-EB4F-89FA-4C8703F0D14C}" type="pres">
      <dgm:prSet presAssocID="{34608C1C-9E3D-4C5F-8322-6425D5DD5AC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8DE1895-904F-BF45-B145-5ABCB0338202}" type="presOf" srcId="{34608C1C-9E3D-4C5F-8322-6425D5DD5AC6}" destId="{E46A913F-741A-EB4F-89FA-4C8703F0D14C}" srcOrd="0" destOrd="0" presId="urn:microsoft.com/office/officeart/2005/8/layout/vList2"/>
    <dgm:cxn modelId="{19DD299F-9040-4022-8205-BE1CC8E90367}" srcId="{0F0A6697-30E8-4893-A2C3-C137DDC7BC79}" destId="{34608C1C-9E3D-4C5F-8322-6425D5DD5AC6}" srcOrd="0" destOrd="0" parTransId="{77854AD4-1434-47E7-A469-E84B3999499A}" sibTransId="{EF26BD15-7312-479A-A34D-D8DB76E1F113}"/>
    <dgm:cxn modelId="{40C09AA3-CB7B-2142-B0D9-8899A6A33291}" type="presOf" srcId="{0F0A6697-30E8-4893-A2C3-C137DDC7BC79}" destId="{700ADFCF-7FD3-FB43-97A8-56CEDDB1E52A}" srcOrd="0" destOrd="0" presId="urn:microsoft.com/office/officeart/2005/8/layout/vList2"/>
    <dgm:cxn modelId="{4A218E49-460D-6F4F-BE68-8B310489FFB4}" type="presParOf" srcId="{700ADFCF-7FD3-FB43-97A8-56CEDDB1E52A}" destId="{E46A913F-741A-EB4F-89FA-4C8703F0D1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A4F54-13E5-48FD-AA54-8B05050C462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E0BB40-ED54-4679-BE33-5B14C8C15230}">
      <dgm:prSet/>
      <dgm:spPr/>
      <dgm:t>
        <a:bodyPr/>
        <a:lstStyle/>
        <a:p>
          <a:r>
            <a:rPr lang="en-US" dirty="0"/>
            <a:t>Personal strength</a:t>
          </a:r>
        </a:p>
      </dgm:t>
    </dgm:pt>
    <dgm:pt modelId="{DD9202B2-29D0-4A94-B2CC-C545B0AA914A}" type="parTrans" cxnId="{3658A806-8130-47A0-BD90-FCB3ECCA9C86}">
      <dgm:prSet/>
      <dgm:spPr/>
      <dgm:t>
        <a:bodyPr/>
        <a:lstStyle/>
        <a:p>
          <a:endParaRPr lang="en-US"/>
        </a:p>
      </dgm:t>
    </dgm:pt>
    <dgm:pt modelId="{AE96CCAD-ED29-4449-8F55-C2F4AE92BEFA}" type="sibTrans" cxnId="{3658A806-8130-47A0-BD90-FCB3ECCA9C86}">
      <dgm:prSet/>
      <dgm:spPr/>
      <dgm:t>
        <a:bodyPr/>
        <a:lstStyle/>
        <a:p>
          <a:endParaRPr lang="en-US"/>
        </a:p>
      </dgm:t>
    </dgm:pt>
    <dgm:pt modelId="{08929040-ED2D-40B3-959B-C40B996845AD}">
      <dgm:prSet/>
      <dgm:spPr/>
      <dgm:t>
        <a:bodyPr/>
        <a:lstStyle/>
        <a:p>
          <a:r>
            <a:rPr lang="en-US"/>
            <a:t>Relating to others</a:t>
          </a:r>
        </a:p>
      </dgm:t>
    </dgm:pt>
    <dgm:pt modelId="{D9EA6580-4C4D-4ED3-AB80-3B4B85D0F301}" type="parTrans" cxnId="{984EDBF1-C3C7-4576-AF1C-F46F8BACB61A}">
      <dgm:prSet/>
      <dgm:spPr/>
      <dgm:t>
        <a:bodyPr/>
        <a:lstStyle/>
        <a:p>
          <a:endParaRPr lang="en-US"/>
        </a:p>
      </dgm:t>
    </dgm:pt>
    <dgm:pt modelId="{B3AFD702-9FF8-413B-81D4-3EE4EED25AEF}" type="sibTrans" cxnId="{984EDBF1-C3C7-4576-AF1C-F46F8BACB61A}">
      <dgm:prSet/>
      <dgm:spPr/>
      <dgm:t>
        <a:bodyPr/>
        <a:lstStyle/>
        <a:p>
          <a:endParaRPr lang="en-US"/>
        </a:p>
      </dgm:t>
    </dgm:pt>
    <dgm:pt modelId="{3EEE2D4A-7C30-4733-8734-B8DDCB2E3EF7}">
      <dgm:prSet/>
      <dgm:spPr/>
      <dgm:t>
        <a:bodyPr/>
        <a:lstStyle/>
        <a:p>
          <a:r>
            <a:rPr lang="en-US" dirty="0"/>
            <a:t>Appreciation for life</a:t>
          </a:r>
        </a:p>
      </dgm:t>
    </dgm:pt>
    <dgm:pt modelId="{5DF96D93-665A-4C38-A32E-7CAD59301674}" type="parTrans" cxnId="{5E0F9A11-BA1D-4CE6-8A27-3EACC4C7B8BB}">
      <dgm:prSet/>
      <dgm:spPr/>
      <dgm:t>
        <a:bodyPr/>
        <a:lstStyle/>
        <a:p>
          <a:endParaRPr lang="en-US"/>
        </a:p>
      </dgm:t>
    </dgm:pt>
    <dgm:pt modelId="{D1935767-36F8-49CF-8662-F7C75D16BDE9}" type="sibTrans" cxnId="{5E0F9A11-BA1D-4CE6-8A27-3EACC4C7B8BB}">
      <dgm:prSet/>
      <dgm:spPr/>
      <dgm:t>
        <a:bodyPr/>
        <a:lstStyle/>
        <a:p>
          <a:endParaRPr lang="en-US"/>
        </a:p>
      </dgm:t>
    </dgm:pt>
    <dgm:pt modelId="{9CB76217-4148-4BED-A856-549E59A59469}">
      <dgm:prSet/>
      <dgm:spPr/>
      <dgm:t>
        <a:bodyPr/>
        <a:lstStyle/>
        <a:p>
          <a:r>
            <a:rPr lang="en-US"/>
            <a:t>New possibilities</a:t>
          </a:r>
        </a:p>
      </dgm:t>
    </dgm:pt>
    <dgm:pt modelId="{BB5DFF1E-9BC0-4AAE-BB1D-24B6E52B9767}" type="parTrans" cxnId="{BBAB53AB-1496-45A8-B505-B01F4773E2AD}">
      <dgm:prSet/>
      <dgm:spPr/>
      <dgm:t>
        <a:bodyPr/>
        <a:lstStyle/>
        <a:p>
          <a:endParaRPr lang="en-US"/>
        </a:p>
      </dgm:t>
    </dgm:pt>
    <dgm:pt modelId="{04923AAC-AFD1-44FC-BC4C-0D9F7BF7E8FF}" type="sibTrans" cxnId="{BBAB53AB-1496-45A8-B505-B01F4773E2AD}">
      <dgm:prSet/>
      <dgm:spPr/>
      <dgm:t>
        <a:bodyPr/>
        <a:lstStyle/>
        <a:p>
          <a:endParaRPr lang="en-US"/>
        </a:p>
      </dgm:t>
    </dgm:pt>
    <dgm:pt modelId="{A517006A-7A29-4FFC-9475-3246FB48FA18}">
      <dgm:prSet/>
      <dgm:spPr/>
      <dgm:t>
        <a:bodyPr/>
        <a:lstStyle/>
        <a:p>
          <a:r>
            <a:rPr lang="en-US" dirty="0"/>
            <a:t>Spiritual change</a:t>
          </a:r>
        </a:p>
      </dgm:t>
    </dgm:pt>
    <dgm:pt modelId="{E8E29649-E2D9-4A22-97AD-9F8DED492558}" type="parTrans" cxnId="{9571A420-F709-4072-9C17-4A14EFE7936F}">
      <dgm:prSet/>
      <dgm:spPr/>
      <dgm:t>
        <a:bodyPr/>
        <a:lstStyle/>
        <a:p>
          <a:endParaRPr lang="en-US"/>
        </a:p>
      </dgm:t>
    </dgm:pt>
    <dgm:pt modelId="{5974EE7F-7D7B-4C23-930D-E632323199D7}" type="sibTrans" cxnId="{9571A420-F709-4072-9C17-4A14EFE7936F}">
      <dgm:prSet/>
      <dgm:spPr/>
      <dgm:t>
        <a:bodyPr/>
        <a:lstStyle/>
        <a:p>
          <a:endParaRPr lang="en-US"/>
        </a:p>
      </dgm:t>
    </dgm:pt>
    <dgm:pt modelId="{28B4E5B5-4C24-3544-A335-E01467B1780D}" type="pres">
      <dgm:prSet presAssocID="{389A4F54-13E5-48FD-AA54-8B05050C4626}" presName="linear" presStyleCnt="0">
        <dgm:presLayoutVars>
          <dgm:animLvl val="lvl"/>
          <dgm:resizeHandles val="exact"/>
        </dgm:presLayoutVars>
      </dgm:prSet>
      <dgm:spPr/>
    </dgm:pt>
    <dgm:pt modelId="{E2578DF3-2596-9B4A-82AB-3B3802850143}" type="pres">
      <dgm:prSet presAssocID="{22E0BB40-ED54-4679-BE33-5B14C8C1523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B3978D9-0B62-7247-A4DF-B582865B97E2}" type="pres">
      <dgm:prSet presAssocID="{AE96CCAD-ED29-4449-8F55-C2F4AE92BEFA}" presName="spacer" presStyleCnt="0"/>
      <dgm:spPr/>
    </dgm:pt>
    <dgm:pt modelId="{2C21D806-D0A6-F944-9D66-27E677C4C9A6}" type="pres">
      <dgm:prSet presAssocID="{08929040-ED2D-40B3-959B-C40B996845A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5BDA7CF-31FA-B648-AE84-0FC875AEC36E}" type="pres">
      <dgm:prSet presAssocID="{B3AFD702-9FF8-413B-81D4-3EE4EED25AEF}" presName="spacer" presStyleCnt="0"/>
      <dgm:spPr/>
    </dgm:pt>
    <dgm:pt modelId="{F1F65451-FB0D-A54E-84D6-F152DBCD1226}" type="pres">
      <dgm:prSet presAssocID="{3EEE2D4A-7C30-4733-8734-B8DDCB2E3EF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A60B430-CA7F-7745-A969-ED54FA549FB6}" type="pres">
      <dgm:prSet presAssocID="{D1935767-36F8-49CF-8662-F7C75D16BDE9}" presName="spacer" presStyleCnt="0"/>
      <dgm:spPr/>
    </dgm:pt>
    <dgm:pt modelId="{B05C06BE-B7CD-DE43-9995-0CF098684C60}" type="pres">
      <dgm:prSet presAssocID="{9CB76217-4148-4BED-A856-549E59A594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56E8C6-66DB-B04C-8B75-94CB0D3D09BC}" type="pres">
      <dgm:prSet presAssocID="{04923AAC-AFD1-44FC-BC4C-0D9F7BF7E8FF}" presName="spacer" presStyleCnt="0"/>
      <dgm:spPr/>
    </dgm:pt>
    <dgm:pt modelId="{D8854B31-9D67-BC44-AC34-AEF35F39C0D2}" type="pres">
      <dgm:prSet presAssocID="{A517006A-7A29-4FFC-9475-3246FB48FA1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58A806-8130-47A0-BD90-FCB3ECCA9C86}" srcId="{389A4F54-13E5-48FD-AA54-8B05050C4626}" destId="{22E0BB40-ED54-4679-BE33-5B14C8C15230}" srcOrd="0" destOrd="0" parTransId="{DD9202B2-29D0-4A94-B2CC-C545B0AA914A}" sibTransId="{AE96CCAD-ED29-4449-8F55-C2F4AE92BEFA}"/>
    <dgm:cxn modelId="{5E0F9A11-BA1D-4CE6-8A27-3EACC4C7B8BB}" srcId="{389A4F54-13E5-48FD-AA54-8B05050C4626}" destId="{3EEE2D4A-7C30-4733-8734-B8DDCB2E3EF7}" srcOrd="2" destOrd="0" parTransId="{5DF96D93-665A-4C38-A32E-7CAD59301674}" sibTransId="{D1935767-36F8-49CF-8662-F7C75D16BDE9}"/>
    <dgm:cxn modelId="{9571A420-F709-4072-9C17-4A14EFE7936F}" srcId="{389A4F54-13E5-48FD-AA54-8B05050C4626}" destId="{A517006A-7A29-4FFC-9475-3246FB48FA18}" srcOrd="4" destOrd="0" parTransId="{E8E29649-E2D9-4A22-97AD-9F8DED492558}" sibTransId="{5974EE7F-7D7B-4C23-930D-E632323199D7}"/>
    <dgm:cxn modelId="{FC80A642-B96D-B541-8D75-62354EF75E01}" type="presOf" srcId="{22E0BB40-ED54-4679-BE33-5B14C8C15230}" destId="{E2578DF3-2596-9B4A-82AB-3B3802850143}" srcOrd="0" destOrd="0" presId="urn:microsoft.com/office/officeart/2005/8/layout/vList2"/>
    <dgm:cxn modelId="{0A7573A9-4FB4-6249-88B1-E1EECFEADAE1}" type="presOf" srcId="{9CB76217-4148-4BED-A856-549E59A59469}" destId="{B05C06BE-B7CD-DE43-9995-0CF098684C60}" srcOrd="0" destOrd="0" presId="urn:microsoft.com/office/officeart/2005/8/layout/vList2"/>
    <dgm:cxn modelId="{BBAB53AB-1496-45A8-B505-B01F4773E2AD}" srcId="{389A4F54-13E5-48FD-AA54-8B05050C4626}" destId="{9CB76217-4148-4BED-A856-549E59A59469}" srcOrd="3" destOrd="0" parTransId="{BB5DFF1E-9BC0-4AAE-BB1D-24B6E52B9767}" sibTransId="{04923AAC-AFD1-44FC-BC4C-0D9F7BF7E8FF}"/>
    <dgm:cxn modelId="{C8976AB8-D590-3F42-9A01-9014B347DEDD}" type="presOf" srcId="{3EEE2D4A-7C30-4733-8734-B8DDCB2E3EF7}" destId="{F1F65451-FB0D-A54E-84D6-F152DBCD1226}" srcOrd="0" destOrd="0" presId="urn:microsoft.com/office/officeart/2005/8/layout/vList2"/>
    <dgm:cxn modelId="{EB9FB0F1-FA28-B04C-9018-6F337213ED10}" type="presOf" srcId="{A517006A-7A29-4FFC-9475-3246FB48FA18}" destId="{D8854B31-9D67-BC44-AC34-AEF35F39C0D2}" srcOrd="0" destOrd="0" presId="urn:microsoft.com/office/officeart/2005/8/layout/vList2"/>
    <dgm:cxn modelId="{984EDBF1-C3C7-4576-AF1C-F46F8BACB61A}" srcId="{389A4F54-13E5-48FD-AA54-8B05050C4626}" destId="{08929040-ED2D-40B3-959B-C40B996845AD}" srcOrd="1" destOrd="0" parTransId="{D9EA6580-4C4D-4ED3-AB80-3B4B85D0F301}" sibTransId="{B3AFD702-9FF8-413B-81D4-3EE4EED25AEF}"/>
    <dgm:cxn modelId="{533BBEF7-3074-D84F-93D1-4599C69EB3FD}" type="presOf" srcId="{08929040-ED2D-40B3-959B-C40B996845AD}" destId="{2C21D806-D0A6-F944-9D66-27E677C4C9A6}" srcOrd="0" destOrd="0" presId="urn:microsoft.com/office/officeart/2005/8/layout/vList2"/>
    <dgm:cxn modelId="{0D1DE5FB-9460-5943-A098-76A68FA0FA52}" type="presOf" srcId="{389A4F54-13E5-48FD-AA54-8B05050C4626}" destId="{28B4E5B5-4C24-3544-A335-E01467B1780D}" srcOrd="0" destOrd="0" presId="urn:microsoft.com/office/officeart/2005/8/layout/vList2"/>
    <dgm:cxn modelId="{EEDD9D1B-24CC-6442-AF49-CE8DDE18E27A}" type="presParOf" srcId="{28B4E5B5-4C24-3544-A335-E01467B1780D}" destId="{E2578DF3-2596-9B4A-82AB-3B3802850143}" srcOrd="0" destOrd="0" presId="urn:microsoft.com/office/officeart/2005/8/layout/vList2"/>
    <dgm:cxn modelId="{CEF27676-8DCC-9D40-8245-0E061180477F}" type="presParOf" srcId="{28B4E5B5-4C24-3544-A335-E01467B1780D}" destId="{8B3978D9-0B62-7247-A4DF-B582865B97E2}" srcOrd="1" destOrd="0" presId="urn:microsoft.com/office/officeart/2005/8/layout/vList2"/>
    <dgm:cxn modelId="{37FEF8EA-0621-4845-B3F8-113BA53CF72F}" type="presParOf" srcId="{28B4E5B5-4C24-3544-A335-E01467B1780D}" destId="{2C21D806-D0A6-F944-9D66-27E677C4C9A6}" srcOrd="2" destOrd="0" presId="urn:microsoft.com/office/officeart/2005/8/layout/vList2"/>
    <dgm:cxn modelId="{CDC2B173-31DF-2741-A152-FB76019D20CC}" type="presParOf" srcId="{28B4E5B5-4C24-3544-A335-E01467B1780D}" destId="{C5BDA7CF-31FA-B648-AE84-0FC875AEC36E}" srcOrd="3" destOrd="0" presId="urn:microsoft.com/office/officeart/2005/8/layout/vList2"/>
    <dgm:cxn modelId="{2279B1C4-24FE-E74E-AF0E-3330BA53508B}" type="presParOf" srcId="{28B4E5B5-4C24-3544-A335-E01467B1780D}" destId="{F1F65451-FB0D-A54E-84D6-F152DBCD1226}" srcOrd="4" destOrd="0" presId="urn:microsoft.com/office/officeart/2005/8/layout/vList2"/>
    <dgm:cxn modelId="{7C8EB91E-CC2D-E940-A5C3-EBE9E28C7740}" type="presParOf" srcId="{28B4E5B5-4C24-3544-A335-E01467B1780D}" destId="{1A60B430-CA7F-7745-A969-ED54FA549FB6}" srcOrd="5" destOrd="0" presId="urn:microsoft.com/office/officeart/2005/8/layout/vList2"/>
    <dgm:cxn modelId="{52025DCF-B50D-3941-9BBF-D64717EB3283}" type="presParOf" srcId="{28B4E5B5-4C24-3544-A335-E01467B1780D}" destId="{B05C06BE-B7CD-DE43-9995-0CF098684C60}" srcOrd="6" destOrd="0" presId="urn:microsoft.com/office/officeart/2005/8/layout/vList2"/>
    <dgm:cxn modelId="{DB8AABB1-75EC-8541-A700-5B6D753C3527}" type="presParOf" srcId="{28B4E5B5-4C24-3544-A335-E01467B1780D}" destId="{8B56E8C6-66DB-B04C-8B75-94CB0D3D09BC}" srcOrd="7" destOrd="0" presId="urn:microsoft.com/office/officeart/2005/8/layout/vList2"/>
    <dgm:cxn modelId="{E2B9797D-20B5-E247-8D98-94DC89EB2A6D}" type="presParOf" srcId="{28B4E5B5-4C24-3544-A335-E01467B1780D}" destId="{D8854B31-9D67-BC44-AC34-AEF35F39C0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BADBF-FB2C-4F85-8EE2-81777D4D78A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13F07B-C55C-4EA4-8ACA-F1245B6A656B}">
      <dgm:prSet/>
      <dgm:spPr/>
      <dgm:t>
        <a:bodyPr/>
        <a:lstStyle/>
        <a:p>
          <a:endParaRPr lang="en-US" dirty="0"/>
        </a:p>
        <a:p>
          <a:r>
            <a:rPr lang="en-US" dirty="0"/>
            <a:t>Transformation through turmoil can be smooth, but often brings challenges. Sometimes there are psychological disturbances, physical issues (e.g. pain, sleeplessness, uncontrollable energy), difficulties with social interaction and working</a:t>
          </a:r>
        </a:p>
      </dgm:t>
    </dgm:pt>
    <dgm:pt modelId="{52C83A19-5C12-4173-A72A-77C9A0BA3F70}" type="parTrans" cxnId="{8670342F-A8C6-444E-A07D-5805115744D5}">
      <dgm:prSet/>
      <dgm:spPr/>
      <dgm:t>
        <a:bodyPr/>
        <a:lstStyle/>
        <a:p>
          <a:endParaRPr lang="en-US"/>
        </a:p>
      </dgm:t>
    </dgm:pt>
    <dgm:pt modelId="{13649731-E335-442D-B4E7-35E51102512F}" type="sibTrans" cxnId="{8670342F-A8C6-444E-A07D-5805115744D5}">
      <dgm:prSet/>
      <dgm:spPr/>
      <dgm:t>
        <a:bodyPr/>
        <a:lstStyle/>
        <a:p>
          <a:endParaRPr lang="en-US"/>
        </a:p>
      </dgm:t>
    </dgm:pt>
    <dgm:pt modelId="{04A4DAB2-3723-418F-9FB8-1898AE535841}">
      <dgm:prSet/>
      <dgm:spPr/>
      <dgm:t>
        <a:bodyPr/>
        <a:lstStyle/>
        <a:p>
          <a:endParaRPr lang="en-US" dirty="0"/>
        </a:p>
        <a:p>
          <a:r>
            <a:rPr lang="en-US" dirty="0"/>
            <a:t>These may continue for a long time (sometimes several years) but always settle down eventually, leading to integration</a:t>
          </a:r>
        </a:p>
      </dgm:t>
    </dgm:pt>
    <dgm:pt modelId="{CBB0570E-6EB8-4F51-A255-87D98C6EED58}" type="parTrans" cxnId="{F0F5ACF9-50D7-4812-A2B6-56CEB38D985F}">
      <dgm:prSet/>
      <dgm:spPr/>
      <dgm:t>
        <a:bodyPr/>
        <a:lstStyle/>
        <a:p>
          <a:endParaRPr lang="en-US"/>
        </a:p>
      </dgm:t>
    </dgm:pt>
    <dgm:pt modelId="{70349D07-959D-46E4-9337-ED46ABFAD6CC}" type="sibTrans" cxnId="{F0F5ACF9-50D7-4812-A2B6-56CEB38D985F}">
      <dgm:prSet/>
      <dgm:spPr/>
      <dgm:t>
        <a:bodyPr/>
        <a:lstStyle/>
        <a:p>
          <a:endParaRPr lang="en-US"/>
        </a:p>
      </dgm:t>
    </dgm:pt>
    <dgm:pt modelId="{754ED86F-DC28-4F70-A02E-EFA07F6278B8}">
      <dgm:prSet/>
      <dgm:spPr/>
      <dgm:t>
        <a:bodyPr/>
        <a:lstStyle/>
        <a:p>
          <a:r>
            <a:rPr lang="en-US" dirty="0"/>
            <a:t>These disturbances can be managed to a large degree, through the support of others, through an understand therapist, diet, lifestyle, contact with nature, meditative exercises etc.</a:t>
          </a:r>
        </a:p>
      </dgm:t>
    </dgm:pt>
    <dgm:pt modelId="{423E95FF-7F66-4778-BC0B-1B99F87D3D76}" type="parTrans" cxnId="{AC5AEA40-6631-4CDD-9C6B-DBD1353B86E9}">
      <dgm:prSet/>
      <dgm:spPr/>
      <dgm:t>
        <a:bodyPr/>
        <a:lstStyle/>
        <a:p>
          <a:endParaRPr lang="en-US"/>
        </a:p>
      </dgm:t>
    </dgm:pt>
    <dgm:pt modelId="{84400CC9-32ED-4E5E-A7E7-578D79BFAB5A}" type="sibTrans" cxnId="{AC5AEA40-6631-4CDD-9C6B-DBD1353B86E9}">
      <dgm:prSet/>
      <dgm:spPr/>
      <dgm:t>
        <a:bodyPr/>
        <a:lstStyle/>
        <a:p>
          <a:endParaRPr lang="en-US"/>
        </a:p>
      </dgm:t>
    </dgm:pt>
    <dgm:pt modelId="{6D601214-7D61-E646-BD4C-3A1B910CC336}" type="pres">
      <dgm:prSet presAssocID="{F24BADBF-FB2C-4F85-8EE2-81777D4D78AD}" presName="vert0" presStyleCnt="0">
        <dgm:presLayoutVars>
          <dgm:dir/>
          <dgm:animOne val="branch"/>
          <dgm:animLvl val="lvl"/>
        </dgm:presLayoutVars>
      </dgm:prSet>
      <dgm:spPr/>
    </dgm:pt>
    <dgm:pt modelId="{97802D8F-EC29-EC4A-8B7D-56D7544800E3}" type="pres">
      <dgm:prSet presAssocID="{4D13F07B-C55C-4EA4-8ACA-F1245B6A656B}" presName="thickLine" presStyleLbl="alignNode1" presStyleIdx="0" presStyleCnt="3"/>
      <dgm:spPr/>
    </dgm:pt>
    <dgm:pt modelId="{70EB4394-D3A7-1243-B32F-B5A903D29467}" type="pres">
      <dgm:prSet presAssocID="{4D13F07B-C55C-4EA4-8ACA-F1245B6A656B}" presName="horz1" presStyleCnt="0"/>
      <dgm:spPr/>
    </dgm:pt>
    <dgm:pt modelId="{BC32932A-1F18-C34F-AE50-DC1CF405D224}" type="pres">
      <dgm:prSet presAssocID="{4D13F07B-C55C-4EA4-8ACA-F1245B6A656B}" presName="tx1" presStyleLbl="revTx" presStyleIdx="0" presStyleCnt="3"/>
      <dgm:spPr/>
    </dgm:pt>
    <dgm:pt modelId="{EA82B2CA-8BD6-1D4B-AE3F-A460F01E0662}" type="pres">
      <dgm:prSet presAssocID="{4D13F07B-C55C-4EA4-8ACA-F1245B6A656B}" presName="vert1" presStyleCnt="0"/>
      <dgm:spPr/>
    </dgm:pt>
    <dgm:pt modelId="{65D95C5E-56A4-9846-83BA-25F84AD8209C}" type="pres">
      <dgm:prSet presAssocID="{04A4DAB2-3723-418F-9FB8-1898AE535841}" presName="thickLine" presStyleLbl="alignNode1" presStyleIdx="1" presStyleCnt="3"/>
      <dgm:spPr/>
    </dgm:pt>
    <dgm:pt modelId="{A5E5A55D-9C47-3245-BB5E-61EF8EB3C398}" type="pres">
      <dgm:prSet presAssocID="{04A4DAB2-3723-418F-9FB8-1898AE535841}" presName="horz1" presStyleCnt="0"/>
      <dgm:spPr/>
    </dgm:pt>
    <dgm:pt modelId="{823B0E39-F4AF-7040-BFAE-8ADD941C3C11}" type="pres">
      <dgm:prSet presAssocID="{04A4DAB2-3723-418F-9FB8-1898AE535841}" presName="tx1" presStyleLbl="revTx" presStyleIdx="1" presStyleCnt="3"/>
      <dgm:spPr/>
    </dgm:pt>
    <dgm:pt modelId="{7A14BE3E-6A2C-AE41-82B7-8735A7D055F2}" type="pres">
      <dgm:prSet presAssocID="{04A4DAB2-3723-418F-9FB8-1898AE535841}" presName="vert1" presStyleCnt="0"/>
      <dgm:spPr/>
    </dgm:pt>
    <dgm:pt modelId="{27C30F07-D9A0-8247-9A15-38D11DAA46A2}" type="pres">
      <dgm:prSet presAssocID="{754ED86F-DC28-4F70-A02E-EFA07F6278B8}" presName="thickLine" presStyleLbl="alignNode1" presStyleIdx="2" presStyleCnt="3"/>
      <dgm:spPr/>
    </dgm:pt>
    <dgm:pt modelId="{90AC1853-49BE-1245-8760-24C1B2AF53F1}" type="pres">
      <dgm:prSet presAssocID="{754ED86F-DC28-4F70-A02E-EFA07F6278B8}" presName="horz1" presStyleCnt="0"/>
      <dgm:spPr/>
    </dgm:pt>
    <dgm:pt modelId="{1A5A7B52-2822-A54C-B3E7-CD4E7267AFA5}" type="pres">
      <dgm:prSet presAssocID="{754ED86F-DC28-4F70-A02E-EFA07F6278B8}" presName="tx1" presStyleLbl="revTx" presStyleIdx="2" presStyleCnt="3"/>
      <dgm:spPr/>
    </dgm:pt>
    <dgm:pt modelId="{24DA1CDA-87C4-5546-B919-12C752E55A7F}" type="pres">
      <dgm:prSet presAssocID="{754ED86F-DC28-4F70-A02E-EFA07F6278B8}" presName="vert1" presStyleCnt="0"/>
      <dgm:spPr/>
    </dgm:pt>
  </dgm:ptLst>
  <dgm:cxnLst>
    <dgm:cxn modelId="{8670342F-A8C6-444E-A07D-5805115744D5}" srcId="{F24BADBF-FB2C-4F85-8EE2-81777D4D78AD}" destId="{4D13F07B-C55C-4EA4-8ACA-F1245B6A656B}" srcOrd="0" destOrd="0" parTransId="{52C83A19-5C12-4173-A72A-77C9A0BA3F70}" sibTransId="{13649731-E335-442D-B4E7-35E51102512F}"/>
    <dgm:cxn modelId="{E4EA1E33-D151-364E-9414-33D22DDB1327}" type="presOf" srcId="{4D13F07B-C55C-4EA4-8ACA-F1245B6A656B}" destId="{BC32932A-1F18-C34F-AE50-DC1CF405D224}" srcOrd="0" destOrd="0" presId="urn:microsoft.com/office/officeart/2008/layout/LinedList"/>
    <dgm:cxn modelId="{AC5AEA40-6631-4CDD-9C6B-DBD1353B86E9}" srcId="{F24BADBF-FB2C-4F85-8EE2-81777D4D78AD}" destId="{754ED86F-DC28-4F70-A02E-EFA07F6278B8}" srcOrd="2" destOrd="0" parTransId="{423E95FF-7F66-4778-BC0B-1B99F87D3D76}" sibTransId="{84400CC9-32ED-4E5E-A7E7-578D79BFAB5A}"/>
    <dgm:cxn modelId="{B7DD384F-9DED-C445-A77A-062ED1A03CDC}" type="presOf" srcId="{F24BADBF-FB2C-4F85-8EE2-81777D4D78AD}" destId="{6D601214-7D61-E646-BD4C-3A1B910CC336}" srcOrd="0" destOrd="0" presId="urn:microsoft.com/office/officeart/2008/layout/LinedList"/>
    <dgm:cxn modelId="{DE22AA55-5051-E64E-8B73-4A01608F427A}" type="presOf" srcId="{754ED86F-DC28-4F70-A02E-EFA07F6278B8}" destId="{1A5A7B52-2822-A54C-B3E7-CD4E7267AFA5}" srcOrd="0" destOrd="0" presId="urn:microsoft.com/office/officeart/2008/layout/LinedList"/>
    <dgm:cxn modelId="{70188070-A9DB-C849-A946-EBCDAB0CB44A}" type="presOf" srcId="{04A4DAB2-3723-418F-9FB8-1898AE535841}" destId="{823B0E39-F4AF-7040-BFAE-8ADD941C3C11}" srcOrd="0" destOrd="0" presId="urn:microsoft.com/office/officeart/2008/layout/LinedList"/>
    <dgm:cxn modelId="{F0F5ACF9-50D7-4812-A2B6-56CEB38D985F}" srcId="{F24BADBF-FB2C-4F85-8EE2-81777D4D78AD}" destId="{04A4DAB2-3723-418F-9FB8-1898AE535841}" srcOrd="1" destOrd="0" parTransId="{CBB0570E-6EB8-4F51-A255-87D98C6EED58}" sibTransId="{70349D07-959D-46E4-9337-ED46ABFAD6CC}"/>
    <dgm:cxn modelId="{6CAC3F07-CFE2-D242-A72A-9DF6DF41E26B}" type="presParOf" srcId="{6D601214-7D61-E646-BD4C-3A1B910CC336}" destId="{97802D8F-EC29-EC4A-8B7D-56D7544800E3}" srcOrd="0" destOrd="0" presId="urn:microsoft.com/office/officeart/2008/layout/LinedList"/>
    <dgm:cxn modelId="{544A6125-5DF8-2B49-BE9F-BE5F1DDC75A0}" type="presParOf" srcId="{6D601214-7D61-E646-BD4C-3A1B910CC336}" destId="{70EB4394-D3A7-1243-B32F-B5A903D29467}" srcOrd="1" destOrd="0" presId="urn:microsoft.com/office/officeart/2008/layout/LinedList"/>
    <dgm:cxn modelId="{2FFEA397-D02E-044F-ACA9-3C3A607C0413}" type="presParOf" srcId="{70EB4394-D3A7-1243-B32F-B5A903D29467}" destId="{BC32932A-1F18-C34F-AE50-DC1CF405D224}" srcOrd="0" destOrd="0" presId="urn:microsoft.com/office/officeart/2008/layout/LinedList"/>
    <dgm:cxn modelId="{5E2991C9-ED4E-0446-8FC1-7DD28C01F08F}" type="presParOf" srcId="{70EB4394-D3A7-1243-B32F-B5A903D29467}" destId="{EA82B2CA-8BD6-1D4B-AE3F-A460F01E0662}" srcOrd="1" destOrd="0" presId="urn:microsoft.com/office/officeart/2008/layout/LinedList"/>
    <dgm:cxn modelId="{9EF19BF6-49E0-1549-9B03-BA8E30AF3343}" type="presParOf" srcId="{6D601214-7D61-E646-BD4C-3A1B910CC336}" destId="{65D95C5E-56A4-9846-83BA-25F84AD8209C}" srcOrd="2" destOrd="0" presId="urn:microsoft.com/office/officeart/2008/layout/LinedList"/>
    <dgm:cxn modelId="{C2CBA28C-C145-4642-AB24-7C17394292C8}" type="presParOf" srcId="{6D601214-7D61-E646-BD4C-3A1B910CC336}" destId="{A5E5A55D-9C47-3245-BB5E-61EF8EB3C398}" srcOrd="3" destOrd="0" presId="urn:microsoft.com/office/officeart/2008/layout/LinedList"/>
    <dgm:cxn modelId="{EC04A615-09BC-3D43-ABC7-0BCF7D576730}" type="presParOf" srcId="{A5E5A55D-9C47-3245-BB5E-61EF8EB3C398}" destId="{823B0E39-F4AF-7040-BFAE-8ADD941C3C11}" srcOrd="0" destOrd="0" presId="urn:microsoft.com/office/officeart/2008/layout/LinedList"/>
    <dgm:cxn modelId="{4DBC1E4B-8A78-F94C-BD82-BAA49A4DE348}" type="presParOf" srcId="{A5E5A55D-9C47-3245-BB5E-61EF8EB3C398}" destId="{7A14BE3E-6A2C-AE41-82B7-8735A7D055F2}" srcOrd="1" destOrd="0" presId="urn:microsoft.com/office/officeart/2008/layout/LinedList"/>
    <dgm:cxn modelId="{D3961C38-FA46-5B48-89B7-32E541996A40}" type="presParOf" srcId="{6D601214-7D61-E646-BD4C-3A1B910CC336}" destId="{27C30F07-D9A0-8247-9A15-38D11DAA46A2}" srcOrd="4" destOrd="0" presId="urn:microsoft.com/office/officeart/2008/layout/LinedList"/>
    <dgm:cxn modelId="{731D9E17-43BB-6B4D-A561-EA670669E285}" type="presParOf" srcId="{6D601214-7D61-E646-BD4C-3A1B910CC336}" destId="{90AC1853-49BE-1245-8760-24C1B2AF53F1}" srcOrd="5" destOrd="0" presId="urn:microsoft.com/office/officeart/2008/layout/LinedList"/>
    <dgm:cxn modelId="{AE03B5F0-7E99-9C49-AB89-5E46B3C3A662}" type="presParOf" srcId="{90AC1853-49BE-1245-8760-24C1B2AF53F1}" destId="{1A5A7B52-2822-A54C-B3E7-CD4E7267AFA5}" srcOrd="0" destOrd="0" presId="urn:microsoft.com/office/officeart/2008/layout/LinedList"/>
    <dgm:cxn modelId="{E2F6D913-97F8-5A4A-BEAE-2519F2AE9307}" type="presParOf" srcId="{90AC1853-49BE-1245-8760-24C1B2AF53F1}" destId="{24DA1CDA-87C4-5546-B919-12C752E55A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A913F-741A-EB4F-89FA-4C8703F0D14C}">
      <dsp:nvSpPr>
        <dsp:cNvPr id="0" name=""/>
        <dsp:cNvSpPr/>
      </dsp:nvSpPr>
      <dsp:spPr>
        <a:xfrm>
          <a:off x="0" y="2062076"/>
          <a:ext cx="8229600" cy="2281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Have you ever had a bad experience – involving stress, upset, suffering and turmoil – which you feel that, in the end, made you a stronger and deeper person?</a:t>
          </a:r>
        </a:p>
      </dsp:txBody>
      <dsp:txXfrm>
        <a:off x="111374" y="2173450"/>
        <a:ext cx="8006852" cy="2058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78DF3-2596-9B4A-82AB-3B3802850143}">
      <dsp:nvSpPr>
        <dsp:cNvPr id="0" name=""/>
        <dsp:cNvSpPr/>
      </dsp:nvSpPr>
      <dsp:spPr>
        <a:xfrm>
          <a:off x="0" y="337958"/>
          <a:ext cx="3663596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Personal strength</a:t>
          </a:r>
        </a:p>
      </dsp:txBody>
      <dsp:txXfrm>
        <a:off x="37467" y="375425"/>
        <a:ext cx="3588662" cy="692586"/>
      </dsp:txXfrm>
    </dsp:sp>
    <dsp:sp modelId="{2C21D806-D0A6-F944-9D66-27E677C4C9A6}">
      <dsp:nvSpPr>
        <dsp:cNvPr id="0" name=""/>
        <dsp:cNvSpPr/>
      </dsp:nvSpPr>
      <dsp:spPr>
        <a:xfrm>
          <a:off x="0" y="1197638"/>
          <a:ext cx="3663596" cy="76752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Relating to others</a:t>
          </a:r>
        </a:p>
      </dsp:txBody>
      <dsp:txXfrm>
        <a:off x="37467" y="1235105"/>
        <a:ext cx="3588662" cy="692586"/>
      </dsp:txXfrm>
    </dsp:sp>
    <dsp:sp modelId="{F1F65451-FB0D-A54E-84D6-F152DBCD1226}">
      <dsp:nvSpPr>
        <dsp:cNvPr id="0" name=""/>
        <dsp:cNvSpPr/>
      </dsp:nvSpPr>
      <dsp:spPr>
        <a:xfrm>
          <a:off x="0" y="2057318"/>
          <a:ext cx="3663596" cy="7675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Appreciation for life</a:t>
          </a:r>
        </a:p>
      </dsp:txBody>
      <dsp:txXfrm>
        <a:off x="37467" y="2094785"/>
        <a:ext cx="3588662" cy="692586"/>
      </dsp:txXfrm>
    </dsp:sp>
    <dsp:sp modelId="{B05C06BE-B7CD-DE43-9995-0CF098684C60}">
      <dsp:nvSpPr>
        <dsp:cNvPr id="0" name=""/>
        <dsp:cNvSpPr/>
      </dsp:nvSpPr>
      <dsp:spPr>
        <a:xfrm>
          <a:off x="0" y="2916998"/>
          <a:ext cx="3663596" cy="76752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New possibilities</a:t>
          </a:r>
        </a:p>
      </dsp:txBody>
      <dsp:txXfrm>
        <a:off x="37467" y="2954465"/>
        <a:ext cx="3588662" cy="692586"/>
      </dsp:txXfrm>
    </dsp:sp>
    <dsp:sp modelId="{D8854B31-9D67-BC44-AC34-AEF35F39C0D2}">
      <dsp:nvSpPr>
        <dsp:cNvPr id="0" name=""/>
        <dsp:cNvSpPr/>
      </dsp:nvSpPr>
      <dsp:spPr>
        <a:xfrm>
          <a:off x="0" y="3776678"/>
          <a:ext cx="3663596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Spiritual change</a:t>
          </a:r>
        </a:p>
      </dsp:txBody>
      <dsp:txXfrm>
        <a:off x="37467" y="3814145"/>
        <a:ext cx="3588662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02D8F-EC29-EC4A-8B7D-56D7544800E3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2932A-1F18-C34F-AE50-DC1CF405D224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Transformation through turmoil can be smooth, but often brings challenges. Sometimes there are psychological disturbances, physical issues (e.g. pain, sleeplessness, uncontrollable energy), difficulties with social interaction and working</a:t>
          </a:r>
        </a:p>
      </dsp:txBody>
      <dsp:txXfrm>
        <a:off x="0" y="2703"/>
        <a:ext cx="5175384" cy="1843578"/>
      </dsp:txXfrm>
    </dsp:sp>
    <dsp:sp modelId="{65D95C5E-56A4-9846-83BA-25F84AD8209C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0E39-F4AF-7040-BFAE-8ADD941C3C11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These may continue for a long time (sometimes several years) but always settle down eventually, leading to integration</a:t>
          </a:r>
        </a:p>
      </dsp:txBody>
      <dsp:txXfrm>
        <a:off x="0" y="1846281"/>
        <a:ext cx="5175384" cy="1843578"/>
      </dsp:txXfrm>
    </dsp:sp>
    <dsp:sp modelId="{27C30F07-D9A0-8247-9A15-38D11DAA46A2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A7B52-2822-A54C-B3E7-CD4E7267AFA5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These disturbances can be managed to a large degree, through the support of others, through an understand therapist, diet, lifestyle, contact with nature, meditative exercises etc.</a:t>
          </a:r>
        </a:p>
      </dsp:txBody>
      <dsp:txXfrm>
        <a:off x="0" y="3689859"/>
        <a:ext cx="5175384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3A58-2FC1-9C42-B498-63AA4BAA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59C6-EA9B-8048-8FEA-1A853653B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01DF6-DAB6-8348-BA70-2B4CB91A8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67ADF-26E3-334B-AD64-118DB5444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B71B5-3BF9-FA42-8738-0E98A6C1F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CF9EB-5CE4-F442-8EFC-27F646B2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512-9F4A-F540-AC78-6CB0FCC76470}" type="datetimeFigureOut">
              <a:rPr lang="en-US" smtClean="0"/>
              <a:t>4/1/22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BE6FB-46F3-B345-BFB6-6C83A3D1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342C3-FCE7-B444-A973-454749F8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6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641D-277A-2441-B56A-E09ADE80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74448-5EB7-5249-9489-22EF986C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512-9F4A-F540-AC78-6CB0FCC76470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7DF92-6CE5-BE46-8DC9-74D0B8BB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8428-9B71-3B40-AC0A-D5D0D592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68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AC930-C1A1-B242-9E47-B03FB085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512-9F4A-F540-AC78-6CB0FCC76470}" type="datetimeFigureOut">
              <a:rPr lang="en-US" smtClean="0"/>
              <a:t>4/1/22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7658F-56A0-5A4A-A354-3BE3C3D4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6553A-D1B4-CA41-9DF4-DFBCC7D6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1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B056-A2FB-5A49-A92F-26400747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B7689-DC5D-7140-9A6C-01647669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8FD4A-FD2C-8B47-83CA-C04FB3A69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781EE-6F3C-6A45-BDFB-8D505445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512-9F4A-F540-AC78-6CB0FCC76470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2E4D4-A5E6-2142-9694-92539D65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DE881-091F-E742-8B95-B9A96F4A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A788-A677-8144-95CF-9C109418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410CB-771F-0944-91C6-873C425C0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08B05-A72E-934C-940E-B9E8D0D6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A3529-A64E-F247-A1EF-4DC8FAA6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512-9F4A-F540-AC78-6CB0FCC76470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94D32-45E2-F94F-AD65-ADCFBA2E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EC20-7C99-E648-9161-9C670BE5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00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5732-7B65-E94A-8B07-BF4ECC66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C08EE-029D-584B-9FEF-C2110D0AC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9DA37-1F2E-CF4C-9B59-E48EA018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512-9F4A-F540-AC78-6CB0FCC76470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B5AA5-A668-3B41-B4FB-B5E651FB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3A581-886F-9248-A89C-5A939FC6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368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3B6744-AAF9-F14F-A79A-BACD2F05D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97523-6AA5-364F-A26A-9A94DF12C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A6412-3A9B-A445-9B58-501BDC87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512-9F4A-F540-AC78-6CB0FCC76470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EF3F-5B5E-344A-9B15-E8CE0345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4CD66-69CD-0746-A642-B3B671D4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5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26777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E1D3-396D-AA45-BB7B-591CF1C84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1A91B-6AB6-4D4D-B270-FB8D6EEE6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23B2-9BC5-224C-86CB-5760D7C0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0C7-EA41-1344-8908-65F2988225C0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DAF7C-777C-9140-8601-52717046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9EE43-C081-5D4C-A8F7-531D4647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34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0DB2-774F-6043-8717-D5FA2E48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CA755-576F-4E40-84C1-56EC5524F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50112-4212-0042-BD02-C66B2E31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E3AB-414E-4D1A-9858-0599B266EEEC}" type="datetimeFigureOut">
              <a:rPr lang="en-GB" smtClean="0"/>
              <a:pPr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A3847-0269-C54E-9241-C1C7E08E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B1132-C4B6-C444-B068-C6A63F86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00B6-437C-44C1-92FD-B988802905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14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6530" y="274587"/>
            <a:ext cx="8229824" cy="1324944"/>
          </a:xfrm>
          <a:prstGeom prst="rect">
            <a:avLst/>
          </a:prstGeom>
        </p:spPr>
        <p:txBody>
          <a:bodyPr lIns="32145" tIns="32145" rIns="32145" bIns="32145"/>
          <a:lstStyle>
            <a:lvl1pPr defTabSz="321468">
              <a:defRPr sz="8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6530" y="1599530"/>
            <a:ext cx="8229824" cy="5258470"/>
          </a:xfrm>
          <a:prstGeom prst="rect">
            <a:avLst/>
          </a:prstGeom>
        </p:spPr>
        <p:txBody>
          <a:bodyPr lIns="32145" tIns="32145" rIns="32145" bIns="32145"/>
          <a:lstStyle>
            <a:lvl1pPr defTabSz="321468">
              <a:defRPr sz="800"/>
            </a:lvl1pPr>
            <a:lvl2pPr defTabSz="321468">
              <a:defRPr sz="800"/>
            </a:lvl2pPr>
            <a:lvl3pPr defTabSz="321468">
              <a:defRPr sz="800"/>
            </a:lvl3pPr>
            <a:lvl4pPr defTabSz="321468">
              <a:defRPr sz="800"/>
            </a:lvl4pPr>
            <a:lvl5pPr defTabSz="321468">
              <a:defRPr sz="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599" y="6172199"/>
            <a:ext cx="2133601" cy="368301"/>
          </a:xfrm>
          <a:prstGeom prst="rect">
            <a:avLst/>
          </a:prstGeom>
        </p:spPr>
        <p:txBody>
          <a:bodyPr lIns="32146" tIns="32146" rIns="32146" bIns="32146"/>
          <a:lstStyle>
            <a:lvl1pPr defTabSz="642937">
              <a:defRPr sz="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AD0D-469F-BE4F-BAA4-177E603B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115E0-3ECC-9047-B371-181ADA15C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201C5-3845-8249-9A8F-58278111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0C7-EA41-1344-8908-65F2988225C0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1213-05B4-5744-B258-B77E367C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32255-9281-7E48-9215-6289892C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12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B523-148B-1C4D-9A28-CAF4A017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799D3-B23E-8A46-9973-B206B1368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0E23D-3AA8-3C48-A9D4-F8C723FB6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C63ED-D027-184E-9E8D-F5FB6AAF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0C7-EA41-1344-8908-65F2988225C0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B77B-4B85-A641-8E94-73CD1F3F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93885-2A0C-6243-A7F9-8BCE3DAF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94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9ADC-BC8A-794F-9B6F-3051F7AD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9C91B-F6CF-3844-BDF9-91E61385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D0F76-204E-BC49-83DD-342731541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16D24-C8FD-CF46-BC35-0DF47D2AB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15E3C-2E62-574B-BA6A-D8F42DD3E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0102C-8099-AA4B-86F4-F44BD4CF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0C7-EA41-1344-8908-65F2988225C0}" type="datetimeFigureOut">
              <a:rPr lang="en-US" smtClean="0"/>
              <a:t>4/1/22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0EBD4-7046-E742-987B-465C2E7F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83A49-3718-874F-B4F5-F0B1CC8E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085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088E-BB29-F146-84D7-7CF6E7BD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D0379-CB64-2042-BE50-167135FB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A1655-156B-694B-9D35-655BB6F9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FBBEF-2755-6F45-AAB5-03212720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07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4A035-004D-3341-A981-F3F251DC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0C7-EA41-1344-8908-65F2988225C0}" type="datetimeFigureOut">
              <a:rPr lang="en-US" smtClean="0"/>
              <a:t>4/1/22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E3F9E-342F-724E-8821-2C114426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5B956-BD79-E24B-8C73-5EAF1634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35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9CCB-90C0-2343-9B9E-56D1A3DB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713F-5B27-BB4A-8406-B46E7DC0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F69EF-1A41-0646-8B5C-E0FCA9031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88249-5852-C144-AD9E-3331CBD3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0C7-EA41-1344-8908-65F2988225C0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E8541-8BE1-8F40-8611-54FEBC70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73765-AA2E-DA43-935C-36BFEAB6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28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7A7A-399E-B046-A3CA-F54CEE5A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C04D6-56A1-6045-B6A1-285BA7194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69ED5-F84F-3040-BE5F-C63D8A776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C7B71-8795-244D-97E9-36A2A067A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0C7-EA41-1344-8908-65F2988225C0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37AC6-F57E-594F-8B57-666A7A19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9CEA0-0AAB-1940-A9B2-13ADB0AF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69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3E34-A3D1-AB41-B7AD-443F69CA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4E316-CBCB-E54D-9BCD-78EE16F68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19F6-08AB-AC4C-8A1D-87A76356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0C7-EA41-1344-8908-65F2988225C0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9993B-50B9-EC48-BC1C-7DF086DE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B5827-6A1F-7341-BB9B-679A0A15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06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8CA60-3265-AF45-A876-89D0CF12F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5F564-1F0F-B842-9AE1-6DD0AE7CD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77D65-F85B-0D43-941B-9EB30E97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0C7-EA41-1344-8908-65F2988225C0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DD41-45FF-4D49-B439-2EA22B52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47D6B-4BAF-B849-87A2-B5B765F4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2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E3AB-414E-4D1A-9858-0599B266EEEC}" type="datetimeFigureOut">
              <a:rPr lang="en-GB" smtClean="0"/>
              <a:pPr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42900B6-437C-44C1-92FD-B988802905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5234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8066" y="6277725"/>
            <a:ext cx="178734" cy="157253"/>
          </a:xfrm>
          <a:prstGeom prst="rect">
            <a:avLst/>
          </a:prstGeom>
        </p:spPr>
        <p:txBody>
          <a:bodyPr lIns="32146" tIns="32146" rIns="32146" bIns="32146"/>
          <a:lstStyle>
            <a:lvl1pPr>
              <a:defRPr sz="600">
                <a:solidFill>
                  <a:srgbClr val="D4D6D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8067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5E8D9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38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AFD4-BB38-AB40-B93E-6167DBBD4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DE5D2-14A0-4C40-8BEC-4939630D5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E4B1-3B92-0A45-A3EB-658C0D88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512-9F4A-F540-AC78-6CB0FCC76470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AE9ED-F2D3-D343-8BC4-16BDE65B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CEA9A-409C-6649-8DB5-2EAA09B5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EACA-E8E4-B048-9FD8-42D09880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7FC3-9C40-3C42-85C2-36AE4072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14D2C-80BF-F145-8EFC-5FDD4F8F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E3AB-414E-4D1A-9858-0599B266EEEC}" type="datetimeFigureOut">
              <a:rPr lang="en-GB" smtClean="0"/>
              <a:pPr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2A7AD-EA41-E542-8F46-20241A65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F6555-F094-E24D-A22D-975B5568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00B6-437C-44C1-92FD-B988802905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3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4DB5-5A82-0F4D-B8B1-CC336D8F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2783F-ED69-A944-A558-17946AD6F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D4F2F-7961-C648-81B1-0B125686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512-9F4A-F540-AC78-6CB0FCC76470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38038-F365-9746-965A-57B8726B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D29A-B7CA-EC4E-8195-B0BD7F21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9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B591-8DB2-AE4E-B34D-7FE671F1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44B89-8BA9-D543-A43E-C63463E9E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CEC48-3BF6-1743-9DBC-B6ADEEFB9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EA37-9486-EE47-B796-81EBFD19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512-9F4A-F540-AC78-6CB0FCC76470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AC793-1A63-5840-A4F6-24AA4F70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CB0F4-4293-254F-8F50-348F2ADA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5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6" r:id="rId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602E8-A4FF-C64F-B1B0-76FF9300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58E34-7179-F640-82F5-C13F7900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DDFDE-9C54-C54F-8324-BEAA3AA62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F512-9F4A-F540-AC78-6CB0FCC76470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0131B-1CA4-DD48-BE0D-3BF33D28C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D57F9-A600-4240-8470-251DA6C1D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5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B6610-68F3-CE42-A3D9-6CC9B02A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B8B12-8EC5-DA41-866A-4C3F978C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FFCE-3CCF-C94D-86B1-ED4579BB7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10C7-EA41-1344-8908-65F2988225C0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C9AB9-55C4-B443-AD5E-938C8FCE4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894B9-0EA4-6049-8A45-8126497E4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75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piritual image.jpg" descr="spiritual image.jpg"/>
          <p:cNvPicPr>
            <a:picLocks noChangeAspect="1"/>
          </p:cNvPicPr>
          <p:nvPr/>
        </p:nvPicPr>
        <p:blipFill rotWithShape="1">
          <a:blip r:embed="rId2"/>
          <a:srcRect l="13594" r="34605" b="2"/>
          <a:stretch/>
        </p:blipFill>
        <p:spPr>
          <a:xfrm>
            <a:off x="4855023" y="584908"/>
            <a:ext cx="4288977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6262035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Title"/>
          <p:cNvSpPr txBox="1">
            <a:spLocks noGrp="1"/>
          </p:cNvSpPr>
          <p:nvPr>
            <p:ph type="ctrTitle"/>
          </p:nvPr>
        </p:nvSpPr>
        <p:spPr>
          <a:xfrm>
            <a:off x="386366" y="1339403"/>
            <a:ext cx="4778062" cy="45333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 defTabSz="914400">
              <a:defRPr sz="5000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GB" sz="3200" dirty="0">
                <a:solidFill>
                  <a:srgbClr val="FFFFFF"/>
                </a:solidFill>
              </a:rPr>
              <a:t>Transformation through Turmoil: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When Spiritual Awakening is Sudden and Dramatic</a:t>
            </a: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rgbClr val="FFFFFF"/>
                </a:solidFill>
              </a:rPr>
              <a:t>Steve Taylor PhD</a:t>
            </a:r>
            <a:br>
              <a:rPr lang="en-GB" sz="2000" dirty="0">
                <a:solidFill>
                  <a:srgbClr val="FFFFFF"/>
                </a:solidFill>
              </a:rPr>
            </a:br>
            <a:r>
              <a:rPr lang="en-GB" sz="2000" dirty="0" err="1">
                <a:solidFill>
                  <a:srgbClr val="FFFFFF"/>
                </a:solidFill>
              </a:rPr>
              <a:t>www.stevenmtaylor.com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ADF452F4-1532-8541-B871-B20F39020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013039"/>
            <a:ext cx="2286935" cy="31623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defRPr sz="7200">
                <a:solidFill>
                  <a:srgbClr val="3D4A2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 algn="l"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Gill Hicks: Survivor of the 7/7 London Bombings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7" name="image.jpeg"/>
          <p:cNvPicPr/>
          <p:nvPr/>
        </p:nvPicPr>
        <p:blipFill rotWithShape="1">
          <a:blip r:embed="rId2"/>
          <a:srcRect l="21489" r="33596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3490722" y="2706624"/>
            <a:ext cx="5170932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2531"/>
              </a:spcBef>
              <a:buClr>
                <a:srgbClr val="3D4A2F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800" kern="1200" dirty="0">
                <a:solidFill>
                  <a:schemeClr val="tx1"/>
                </a:solidFill>
                <a:sym typeface="Georgia"/>
              </a:rPr>
              <a:t>“From the moment I was given the option of choosing life, vowed that I would never take anything – all that I have – for granted again.</a:t>
            </a:r>
          </a:p>
          <a:p>
            <a:pPr indent="-228600" defTabSz="914400">
              <a:lnSpc>
                <a:spcPct val="90000"/>
              </a:lnSpc>
              <a:spcBef>
                <a:spcPts val="2531"/>
              </a:spcBef>
              <a:buClr>
                <a:srgbClr val="3D4A2F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800" kern="1200" dirty="0">
                <a:solidFill>
                  <a:schemeClr val="tx1"/>
                </a:solidFill>
                <a:sym typeface="Georgia"/>
              </a:rPr>
              <a:t>I no longer look for complications and they don’t come and find me. It’s amazing! All the rubbish of life has just slid away. I feel liberated…</a:t>
            </a:r>
          </a:p>
          <a:p>
            <a:pPr indent="-228600" defTabSz="914400">
              <a:lnSpc>
                <a:spcPct val="90000"/>
              </a:lnSpc>
              <a:spcBef>
                <a:spcPts val="2531"/>
              </a:spcBef>
              <a:buClr>
                <a:srgbClr val="3D4A2F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800" kern="1200" dirty="0">
                <a:solidFill>
                  <a:schemeClr val="tx1"/>
                </a:solidFill>
                <a:sym typeface="Georgia"/>
              </a:rPr>
              <a:t>My path is being laid and being lit every day. I can see so clearly where I am meant to be going…it’s like an airport runway, where the bright lights along the strip guide the planes in…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CB1D-A36B-C345-BB90-1ED493B6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064" y="479042"/>
            <a:ext cx="3460875" cy="1439905"/>
          </a:xfrm>
        </p:spPr>
        <p:txBody>
          <a:bodyPr anchor="b">
            <a:noAutofit/>
          </a:bodyPr>
          <a:lstStyle/>
          <a:p>
            <a:pPr algn="ctr"/>
            <a:r>
              <a:rPr lang="en-US" sz="2400" b="1" dirty="0"/>
              <a:t>Suicide and Spiritual Awakening – Eve’s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2BD6-D8B5-EF46-90F5-BCB65342AD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01783" y="2408353"/>
            <a:ext cx="7740433" cy="430068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1800" dirty="0"/>
              <a:t>After 29 years of alcoholism, Eve </a:t>
            </a:r>
            <a:r>
              <a:rPr lang="en-GB" sz="1800" dirty="0" err="1"/>
              <a:t>wa</a:t>
            </a:r>
            <a:r>
              <a:rPr lang="en-US" sz="1800" dirty="0"/>
              <a:t>s, “</a:t>
            </a:r>
            <a:r>
              <a:rPr lang="en-GB" sz="1800" dirty="0"/>
              <a:t>a wreck, an empty shell. I’d walk a few steps and then have to stop and sit down or lie down… I had nothing to live for, nothing to give and I thought, ‘I can’t do this anymore.’</a:t>
            </a:r>
          </a:p>
          <a:p>
            <a:pPr>
              <a:lnSpc>
                <a:spcPct val="170000"/>
              </a:lnSpc>
            </a:pPr>
            <a:r>
              <a:rPr lang="en-GB" sz="1800" dirty="0"/>
              <a:t>“I kept picking it up and putting it down. It wasn’t me that was putting it down…I looked at myself, and it was a surreal experience. I didn’t connect with my reflection. I felt like a different person.”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1800" dirty="0"/>
              <a:t>“My whole psyche changed completely. I have no trauma, in spite of all the terrible things I went through. It was like being catapulted from one world into the next.”</a:t>
            </a:r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BF9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wo people&#10;&#10;Description automatically generated with medium confidence">
            <a:extLst>
              <a:ext uri="{FF2B5EF4-FFF2-40B4-BE49-F238E27FC236}">
                <a16:creationId xmlns:a16="http://schemas.microsoft.com/office/drawing/2014/main" id="{31E74BCD-13CB-3B4F-A91A-46738AF9C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1" y="479043"/>
            <a:ext cx="4594216" cy="20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B81DF-673E-0D4A-AEAA-1C55D632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300" b="1"/>
              <a:t>Challenges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4A5233-CC4C-42CA-8767-2F2E6B9B7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20115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7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B3CC3-EF5A-4041-A87A-FBA6172F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000"/>
              <a:t>The Importance of a Conceptual Framework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9DB99A-C1C0-E74C-A8E3-FC95E90DB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 dirty="0"/>
              <a:t>Most ”shifters” didn’t have background in spirituality and so didn’t understand what had happened to them.</a:t>
            </a:r>
          </a:p>
          <a:p>
            <a:r>
              <a:rPr lang="en-US" sz="1900" dirty="0"/>
              <a:t>Their new sense of well-being and connection was overlaid with confusion. Their friends and family sometimes encouraged this by suggesting that they had “gone mad” or that there was “something wrong” with them.</a:t>
            </a:r>
          </a:p>
          <a:p>
            <a:r>
              <a:rPr lang="en-US" sz="1900" dirty="0"/>
              <a:t>Shifters with a background in spirituality didn’t suffer as much from confusion.</a:t>
            </a:r>
          </a:p>
          <a:p>
            <a:r>
              <a:rPr lang="en-US" sz="1900" dirty="0"/>
              <a:t>All shifters did eventually make sense of their transformation. They gravitated towards spiritual books or groups. Then there was a sense of “Ah, so I’m no crazy after all!”</a:t>
            </a:r>
          </a:p>
        </p:txBody>
      </p:sp>
    </p:spTree>
    <p:extLst>
      <p:ext uri="{BB962C8B-B14F-4D97-AF65-F5344CB8AC3E}">
        <p14:creationId xmlns:p14="http://schemas.microsoft.com/office/powerpoint/2010/main" val="180160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743A-0074-C044-AB12-DF81ECED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latin typeface="Georgia" panose="02040502050405020303" pitchFamily="18" charset="0"/>
              </a:rPr>
              <a:t>Explaining Transformation Through Turmoil</a:t>
            </a:r>
          </a:p>
        </p:txBody>
      </p:sp>
      <p:pic>
        <p:nvPicPr>
          <p:cNvPr id="4" name="letting go.jpg" descr="letting go.jpg">
            <a:extLst>
              <a:ext uri="{FF2B5EF4-FFF2-40B4-BE49-F238E27FC236}">
                <a16:creationId xmlns:a16="http://schemas.microsoft.com/office/drawing/2014/main" id="{5497083A-E61F-CE43-9D13-F38CD2ACA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0" r="4317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71F3-CE9F-BF4E-8421-D29248F8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851404"/>
            <a:ext cx="4688333" cy="3339084"/>
          </a:xfrm>
        </p:spPr>
        <p:txBody>
          <a:bodyPr>
            <a:normAutofit/>
          </a:bodyPr>
          <a:lstStyle/>
          <a:p>
            <a:pPr marL="29765" defTabSz="685632">
              <a:lnSpc>
                <a:spcPct val="90000"/>
              </a:lnSpc>
              <a:spcBef>
                <a:spcPts val="1500"/>
              </a:spcBef>
              <a:buClr>
                <a:srgbClr val="1160A4"/>
              </a:buClr>
              <a:buSzPct val="110000"/>
              <a:defRPr sz="2000"/>
            </a:pPr>
            <a:r>
              <a:rPr lang="en-GB" sz="2000" dirty="0">
                <a:latin typeface="Palatino"/>
                <a:ea typeface="Palatino"/>
                <a:cs typeface="Palatino"/>
                <a:sym typeface="Palatino"/>
              </a:rPr>
              <a:t>Ego-Dissolution, either through intense stress causing a sudden breakdown</a:t>
            </a:r>
          </a:p>
          <a:p>
            <a:pPr marL="29765" defTabSz="685632">
              <a:lnSpc>
                <a:spcPct val="90000"/>
              </a:lnSpc>
              <a:spcBef>
                <a:spcPts val="1500"/>
              </a:spcBef>
              <a:buClr>
                <a:srgbClr val="1160A4"/>
              </a:buClr>
              <a:buSzPct val="110000"/>
              <a:defRPr sz="2000"/>
            </a:pPr>
            <a:r>
              <a:rPr lang="en-GB" sz="2000" dirty="0">
                <a:latin typeface="Palatino"/>
                <a:ea typeface="Palatino"/>
                <a:cs typeface="Palatino"/>
                <a:sym typeface="Palatino"/>
              </a:rPr>
              <a:t>Attachments are the ‘building blocks’ of the ego, so when attachments dissolve, the ego itself dissolves.</a:t>
            </a:r>
          </a:p>
          <a:p>
            <a:pPr marL="29765" defTabSz="685632">
              <a:lnSpc>
                <a:spcPct val="90000"/>
              </a:lnSpc>
              <a:spcBef>
                <a:spcPts val="1500"/>
              </a:spcBef>
              <a:buClr>
                <a:srgbClr val="1160A4"/>
              </a:buClr>
              <a:buSzPct val="110000"/>
              <a:defRPr sz="2000"/>
            </a:pPr>
            <a:r>
              <a:rPr lang="en-GB" sz="2000" dirty="0">
                <a:latin typeface="Palatino"/>
                <a:ea typeface="Palatino"/>
                <a:cs typeface="Palatino"/>
                <a:sym typeface="Palatino"/>
              </a:rPr>
              <a:t>The normal self  gives way, and again there is an open space of being for a latent higher self to emerge and fill.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8774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743A-0074-C044-AB12-DF81ECED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711200"/>
            <a:ext cx="4688333" cy="185420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Georgia" panose="02040502050405020303" pitchFamily="18" charset="0"/>
              </a:rPr>
              <a:t>Why doesn’t everyone experience Transformation through Turmoil?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71F3-CE9F-BF4E-8421-D29248F8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40176"/>
          </a:xfrm>
        </p:spPr>
        <p:txBody>
          <a:bodyPr>
            <a:normAutofit/>
          </a:bodyPr>
          <a:lstStyle/>
          <a:p>
            <a:endParaRPr lang="en-GB" sz="1900" dirty="0">
              <a:latin typeface="Palatino"/>
              <a:ea typeface="Palatino"/>
              <a:cs typeface="Palatino"/>
              <a:sym typeface="Palatino"/>
            </a:endParaRPr>
          </a:p>
          <a:p>
            <a:pPr marL="372745" indent="-360045">
              <a:lnSpc>
                <a:spcPct val="100000"/>
              </a:lnSpc>
              <a:spcBef>
                <a:spcPts val="1345"/>
              </a:spcBef>
              <a:buClr>
                <a:srgbClr val="1160A4"/>
              </a:buClr>
              <a:buSzPct val="109090"/>
              <a:buChar char="●"/>
              <a:tabLst>
                <a:tab pos="372110" algn="l"/>
                <a:tab pos="372745" algn="l"/>
              </a:tabLst>
            </a:pP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Openness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to Experience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 – soft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ego-boundaries</a:t>
            </a:r>
            <a:endParaRPr lang="en-GB" sz="2000" dirty="0">
              <a:latin typeface="Palatino"/>
              <a:cs typeface="Palatino"/>
            </a:endParaRPr>
          </a:p>
          <a:p>
            <a:pPr marL="372745" indent="-360045">
              <a:lnSpc>
                <a:spcPct val="100000"/>
              </a:lnSpc>
              <a:spcBef>
                <a:spcPts val="1560"/>
              </a:spcBef>
              <a:buClr>
                <a:srgbClr val="1160A4"/>
              </a:buClr>
              <a:buSzPct val="109090"/>
              <a:buChar char="●"/>
              <a:tabLst>
                <a:tab pos="372110" algn="l"/>
                <a:tab pos="372745" algn="l"/>
              </a:tabLst>
            </a:pP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‘Readiness’</a:t>
            </a:r>
            <a:endParaRPr lang="en-GB" sz="2000" dirty="0">
              <a:latin typeface="Palatino"/>
              <a:cs typeface="Palatino"/>
            </a:endParaRPr>
          </a:p>
          <a:p>
            <a:pPr marL="372745" marR="5080" indent="-360045">
              <a:lnSpc>
                <a:spcPct val="79500"/>
              </a:lnSpc>
              <a:spcBef>
                <a:spcPts val="2005"/>
              </a:spcBef>
              <a:buClr>
                <a:srgbClr val="1160A4"/>
              </a:buClr>
              <a:buSzPct val="109090"/>
              <a:buChar char="●"/>
              <a:tabLst>
                <a:tab pos="372110" algn="l"/>
                <a:tab pos="372745" algn="l"/>
              </a:tabLst>
            </a:pP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Acknowledgement</a:t>
            </a:r>
            <a:r>
              <a:rPr lang="en-GB" sz="2000" spc="-1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and</a:t>
            </a:r>
            <a:r>
              <a:rPr lang="en-GB" sz="2000" spc="5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Acceptance 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–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many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of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the ‘shifters’ 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could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identity 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a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point</a:t>
            </a:r>
            <a:r>
              <a:rPr lang="en-GB" sz="2000" spc="-1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where</a:t>
            </a:r>
            <a:r>
              <a:rPr lang="en-GB" sz="2000" spc="-1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they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accepted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their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situation.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This </a:t>
            </a:r>
            <a:r>
              <a:rPr lang="en-GB" sz="2000" spc="-535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was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 often</a:t>
            </a:r>
            <a:r>
              <a:rPr lang="en-GB" sz="2000" spc="-1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the moment when</a:t>
            </a:r>
            <a:r>
              <a:rPr lang="en-GB" sz="2000" spc="-1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transformation</a:t>
            </a:r>
            <a:r>
              <a:rPr lang="en-GB" sz="2000" spc="-15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took</a:t>
            </a:r>
            <a:r>
              <a:rPr lang="en-GB" sz="2000" dirty="0">
                <a:solidFill>
                  <a:srgbClr val="272D0B"/>
                </a:solidFill>
                <a:latin typeface="Palatino"/>
                <a:cs typeface="Palatino"/>
              </a:rPr>
              <a:t> </a:t>
            </a:r>
            <a:r>
              <a:rPr lang="en-GB" sz="2000" spc="-5" dirty="0">
                <a:solidFill>
                  <a:srgbClr val="272D0B"/>
                </a:solidFill>
                <a:latin typeface="Palatino"/>
                <a:cs typeface="Palatino"/>
              </a:rPr>
              <a:t>place. </a:t>
            </a:r>
            <a:endParaRPr lang="en-GB" sz="2000" dirty="0">
              <a:latin typeface="Palatino"/>
              <a:cs typeface="Palatino"/>
            </a:endParaRPr>
          </a:p>
          <a:p>
            <a:endParaRPr lang="en-GB" sz="1900" dirty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letting go.jpg" descr="letting go.jpg">
            <a:extLst>
              <a:ext uri="{FF2B5EF4-FFF2-40B4-BE49-F238E27FC236}">
                <a16:creationId xmlns:a16="http://schemas.microsoft.com/office/drawing/2014/main" id="{5497083A-E61F-CE43-9D13-F38CD2ACA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0" r="4317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813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6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Three</a:t>
            </a:r>
            <a:r>
              <a:rPr lang="en-US" sz="3600" b="1" kern="12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Stages 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36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Harnessing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6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Transformational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Potential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</a:t>
            </a:r>
            <a:r>
              <a:rPr lang="en-US" sz="3600" b="1" kern="1200" spc="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Adversity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29369" y="2071316"/>
            <a:ext cx="5035164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hangingPunct="1">
              <a:lnSpc>
                <a:spcPct val="90000"/>
              </a:lnSpc>
              <a:spcBef>
                <a:spcPts val="100"/>
              </a:spcBef>
            </a:pPr>
            <a:endParaRPr lang="en-US" sz="1900" kern="12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084" y="2044438"/>
            <a:ext cx="7929242" cy="446853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27660">
              <a:lnSpc>
                <a:spcPts val="2590"/>
              </a:lnSpc>
              <a:spcBef>
                <a:spcPts val="225"/>
              </a:spcBef>
            </a:pPr>
            <a:r>
              <a:rPr lang="en-GB" sz="2200" b="1" spc="-5" dirty="0">
                <a:latin typeface="Georgia"/>
                <a:cs typeface="Georgia"/>
              </a:rPr>
              <a:t>1. </a:t>
            </a:r>
            <a:r>
              <a:rPr sz="2200" b="1" spc="-5" dirty="0">
                <a:latin typeface="Georgia"/>
                <a:cs typeface="Georgia"/>
              </a:rPr>
              <a:t>Acknowledgement. </a:t>
            </a:r>
            <a:r>
              <a:rPr sz="2200" spc="-5" dirty="0">
                <a:latin typeface="Georgia"/>
                <a:cs typeface="Georgia"/>
              </a:rPr>
              <a:t>Face the reality </a:t>
            </a:r>
            <a:r>
              <a:rPr sz="2200" dirty="0">
                <a:latin typeface="Georgia"/>
                <a:cs typeface="Georgia"/>
              </a:rPr>
              <a:t>of </a:t>
            </a:r>
            <a:r>
              <a:rPr sz="2200" spc="-5" dirty="0">
                <a:latin typeface="Georgia"/>
                <a:cs typeface="Georgia"/>
              </a:rPr>
              <a:t>your predicament</a:t>
            </a:r>
            <a:r>
              <a:rPr lang="en-GB" sz="2200" spc="-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Don’t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mentally push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it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away –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acknowledge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it.</a:t>
            </a:r>
            <a:r>
              <a:rPr lang="en-GB" sz="2200" dirty="0">
                <a:latin typeface="Georgia"/>
                <a:cs typeface="Georgia"/>
              </a:rPr>
              <a:t> Also acknowledge the negative feelings the predicament creates. </a:t>
            </a:r>
            <a:endParaRPr sz="22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 dirty="0">
              <a:latin typeface="Georgia"/>
              <a:cs typeface="Georgia"/>
            </a:endParaRPr>
          </a:p>
          <a:p>
            <a:pPr marL="12700" marR="5080">
              <a:lnSpc>
                <a:spcPct val="99700"/>
              </a:lnSpc>
            </a:pPr>
            <a:r>
              <a:rPr sz="2200" spc="-5" dirty="0">
                <a:latin typeface="Georgia"/>
                <a:cs typeface="Georgia"/>
              </a:rPr>
              <a:t>2. </a:t>
            </a:r>
            <a:r>
              <a:rPr sz="2200" b="1" spc="-5" dirty="0">
                <a:latin typeface="Georgia"/>
                <a:cs typeface="Georgia"/>
              </a:rPr>
              <a:t>Exploration. </a:t>
            </a:r>
            <a:r>
              <a:rPr sz="2200" dirty="0">
                <a:latin typeface="Georgia"/>
                <a:cs typeface="Georgia"/>
              </a:rPr>
              <a:t>Go inside </a:t>
            </a:r>
            <a:r>
              <a:rPr sz="2200" spc="-5" dirty="0">
                <a:latin typeface="Georgia"/>
                <a:cs typeface="Georgia"/>
              </a:rPr>
              <a:t>yourself</a:t>
            </a:r>
            <a:r>
              <a:rPr lang="en-GB" sz="2200" spc="-5" dirty="0">
                <a:latin typeface="Georgia"/>
                <a:cs typeface="Georgia"/>
              </a:rPr>
              <a:t>; </a:t>
            </a:r>
            <a:r>
              <a:rPr sz="2200" spc="-5" dirty="0">
                <a:latin typeface="Georgia"/>
                <a:cs typeface="Georgia"/>
              </a:rPr>
              <a:t>explore </a:t>
            </a:r>
            <a:r>
              <a:rPr lang="en-GB" sz="2200" spc="-5" dirty="0">
                <a:latin typeface="Georgia"/>
                <a:cs typeface="Georgia"/>
              </a:rPr>
              <a:t>y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lang="en-GB" sz="2200" spc="-5" dirty="0">
                <a:latin typeface="Georgia"/>
                <a:cs typeface="Georgia"/>
              </a:rPr>
              <a:t>u</a:t>
            </a:r>
            <a:r>
              <a:rPr sz="2200" spc="-5" dirty="0">
                <a:latin typeface="Georgia"/>
                <a:cs typeface="Georgia"/>
              </a:rPr>
              <a:t>r </a:t>
            </a:r>
            <a:r>
              <a:rPr lang="en-GB" sz="2200" dirty="0">
                <a:latin typeface="Georgia"/>
                <a:cs typeface="Georgia"/>
              </a:rPr>
              <a:t>subjective experiences. </a:t>
            </a:r>
            <a:r>
              <a:rPr sz="2200" spc="-5" dirty="0">
                <a:latin typeface="Georgia"/>
                <a:cs typeface="Georgia"/>
              </a:rPr>
              <a:t>Be aware </a:t>
            </a:r>
            <a:r>
              <a:rPr sz="2200" dirty="0">
                <a:latin typeface="Georgia"/>
                <a:cs typeface="Georgia"/>
              </a:rPr>
              <a:t>of </a:t>
            </a:r>
            <a:r>
              <a:rPr sz="2200" spc="-5" dirty="0">
                <a:latin typeface="Georgia"/>
                <a:cs typeface="Georgia"/>
              </a:rPr>
              <a:t>your negative feelings </a:t>
            </a:r>
            <a:r>
              <a:rPr sz="2200" dirty="0">
                <a:latin typeface="Georgia"/>
                <a:cs typeface="Georgia"/>
              </a:rPr>
              <a:t>and </a:t>
            </a:r>
            <a:r>
              <a:rPr sz="2200" spc="-5" dirty="0">
                <a:latin typeface="Georgia"/>
                <a:cs typeface="Georgia"/>
              </a:rPr>
              <a:t>the thoughts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which </a:t>
            </a:r>
            <a:r>
              <a:rPr sz="2200" dirty="0">
                <a:latin typeface="Georgia"/>
                <a:cs typeface="Georgia"/>
              </a:rPr>
              <a:t>accompany </a:t>
            </a:r>
            <a:r>
              <a:rPr sz="2200" spc="-5" dirty="0">
                <a:latin typeface="Georgia"/>
                <a:cs typeface="Georgia"/>
              </a:rPr>
              <a:t>them. </a:t>
            </a:r>
            <a:r>
              <a:rPr lang="en-GB" sz="2200" spc="-5" dirty="0">
                <a:latin typeface="Georgia"/>
                <a:cs typeface="Georgia"/>
              </a:rPr>
              <a:t>Then be aware of yourself as the observer of your feelings of thoughts</a:t>
            </a:r>
            <a:r>
              <a:rPr lang="en-GB" sz="2300" dirty="0">
                <a:latin typeface="Georgia"/>
                <a:cs typeface="Georgia"/>
              </a:rPr>
              <a:t>, and the space between you and them. </a:t>
            </a:r>
          </a:p>
          <a:p>
            <a:pPr marL="12700" marR="5080">
              <a:lnSpc>
                <a:spcPct val="99700"/>
              </a:lnSpc>
            </a:pPr>
            <a:endParaRPr lang="en-GB" sz="2300" b="1" dirty="0">
              <a:latin typeface="Georgia"/>
              <a:cs typeface="Georgia"/>
            </a:endParaRPr>
          </a:p>
          <a:p>
            <a:pPr marL="12700" marR="5080">
              <a:lnSpc>
                <a:spcPct val="99700"/>
              </a:lnSpc>
            </a:pPr>
            <a:r>
              <a:rPr sz="2200" b="1" dirty="0">
                <a:latin typeface="Georgia"/>
                <a:cs typeface="Georgia"/>
              </a:rPr>
              <a:t>3:</a:t>
            </a:r>
            <a:r>
              <a:rPr sz="2200" b="1" spc="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Acceptance.</a:t>
            </a:r>
            <a:r>
              <a:rPr lang="en-GB" sz="2200" b="1" dirty="0">
                <a:latin typeface="Georgia"/>
                <a:cs typeface="Georgia"/>
              </a:rPr>
              <a:t> </a:t>
            </a:r>
            <a:r>
              <a:rPr lang="en-GB" sz="2200" dirty="0">
                <a:latin typeface="Georgia"/>
                <a:cs typeface="Georgia"/>
              </a:rPr>
              <a:t>Make a conscious effort to let go of your </a:t>
            </a:r>
            <a:r>
              <a:rPr sz="2200" spc="-5" dirty="0">
                <a:latin typeface="Georgia"/>
                <a:cs typeface="Georgia"/>
              </a:rPr>
              <a:t>resistance. Instead, </a:t>
            </a:r>
            <a:r>
              <a:rPr sz="2200" spc="-5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embrace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and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accept</a:t>
            </a:r>
            <a:r>
              <a:rPr sz="2200" spc="-5" dirty="0">
                <a:latin typeface="Georgia"/>
                <a:cs typeface="Georgia"/>
              </a:rPr>
              <a:t> your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predicament.</a:t>
            </a:r>
            <a:r>
              <a:rPr lang="en-GB" sz="2200" spc="-5" dirty="0">
                <a:latin typeface="Georgia"/>
                <a:cs typeface="Georgia"/>
              </a:rPr>
              <a:t> Open yourself up of it, feeling a sense of release. </a:t>
            </a:r>
            <a:endParaRPr sz="22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51381"/>
            <a:ext cx="7884414" cy="3596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5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5700" b="0" kern="1200" spc="-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700" b="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Alchemy</a:t>
            </a:r>
            <a:r>
              <a:rPr lang="en-US" sz="5700" b="0" kern="12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700" b="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5700" b="0" kern="12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700" b="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Acceptance</a:t>
            </a:r>
            <a:br>
              <a:rPr lang="en-US" sz="4000" b="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Exercise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  <a:gd name="connsiteX0" fmla="*/ 0 w 4057650"/>
              <a:gd name="connsiteY0" fmla="*/ 0 h 18288"/>
              <a:gd name="connsiteX1" fmla="*/ 635698 w 4057650"/>
              <a:gd name="connsiteY1" fmla="*/ 0 h 18288"/>
              <a:gd name="connsiteX2" fmla="*/ 1190244 w 4057650"/>
              <a:gd name="connsiteY2" fmla="*/ 0 h 18288"/>
              <a:gd name="connsiteX3" fmla="*/ 1947672 w 4057650"/>
              <a:gd name="connsiteY3" fmla="*/ 0 h 18288"/>
              <a:gd name="connsiteX4" fmla="*/ 2583370 w 4057650"/>
              <a:gd name="connsiteY4" fmla="*/ 0 h 18288"/>
              <a:gd name="connsiteX5" fmla="*/ 3219069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150555 w 4057650"/>
              <a:gd name="connsiteY10" fmla="*/ 18288 h 18288"/>
              <a:gd name="connsiteX11" fmla="*/ 1474280 w 4057650"/>
              <a:gd name="connsiteY11" fmla="*/ 18288 h 18288"/>
              <a:gd name="connsiteX12" fmla="*/ 838581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67148" y="-8908"/>
                  <a:pt x="517612" y="4501"/>
                  <a:pt x="757428" y="0"/>
                </a:cubicBezTo>
                <a:cubicBezTo>
                  <a:pt x="1032602" y="-7253"/>
                  <a:pt x="1110097" y="-4084"/>
                  <a:pt x="1474279" y="0"/>
                </a:cubicBezTo>
                <a:cubicBezTo>
                  <a:pt x="1838373" y="-7421"/>
                  <a:pt x="1905070" y="-3632"/>
                  <a:pt x="2191131" y="0"/>
                </a:cubicBezTo>
                <a:cubicBezTo>
                  <a:pt x="2479083" y="8044"/>
                  <a:pt x="2590278" y="-15025"/>
                  <a:pt x="2745676" y="0"/>
                </a:cubicBezTo>
                <a:cubicBezTo>
                  <a:pt x="2939709" y="9877"/>
                  <a:pt x="3136017" y="-24028"/>
                  <a:pt x="3340798" y="0"/>
                </a:cubicBezTo>
                <a:cubicBezTo>
                  <a:pt x="3577524" y="19058"/>
                  <a:pt x="3755433" y="-7221"/>
                  <a:pt x="4057650" y="0"/>
                </a:cubicBezTo>
                <a:cubicBezTo>
                  <a:pt x="4057420" y="8026"/>
                  <a:pt x="4058238" y="15039"/>
                  <a:pt x="4057650" y="18288"/>
                </a:cubicBezTo>
                <a:cubicBezTo>
                  <a:pt x="3746991" y="51472"/>
                  <a:pt x="3642040" y="-9140"/>
                  <a:pt x="3381375" y="18288"/>
                </a:cubicBezTo>
                <a:cubicBezTo>
                  <a:pt x="3142532" y="69343"/>
                  <a:pt x="2955382" y="-2590"/>
                  <a:pt x="2826830" y="18288"/>
                </a:cubicBezTo>
                <a:cubicBezTo>
                  <a:pt x="2734164" y="30636"/>
                  <a:pt x="2422331" y="17559"/>
                  <a:pt x="2272284" y="18288"/>
                </a:cubicBezTo>
                <a:cubicBezTo>
                  <a:pt x="2111408" y="24730"/>
                  <a:pt x="1888168" y="26061"/>
                  <a:pt x="1555432" y="18288"/>
                </a:cubicBezTo>
                <a:cubicBezTo>
                  <a:pt x="1389125" y="7689"/>
                  <a:pt x="1177551" y="44302"/>
                  <a:pt x="960310" y="18288"/>
                </a:cubicBezTo>
                <a:cubicBezTo>
                  <a:pt x="875922" y="-35328"/>
                  <a:pt x="323458" y="14834"/>
                  <a:pt x="0" y="18288"/>
                </a:cubicBezTo>
                <a:cubicBezTo>
                  <a:pt x="732" y="12147"/>
                  <a:pt x="1474" y="5759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2151" y="36334"/>
                  <a:pt x="500401" y="29139"/>
                  <a:pt x="635698" y="0"/>
                </a:cubicBezTo>
                <a:cubicBezTo>
                  <a:pt x="783144" y="-32004"/>
                  <a:pt x="950843" y="-4485"/>
                  <a:pt x="1190244" y="0"/>
                </a:cubicBezTo>
                <a:cubicBezTo>
                  <a:pt x="1493739" y="37672"/>
                  <a:pt x="1683931" y="-5135"/>
                  <a:pt x="1947672" y="0"/>
                </a:cubicBezTo>
                <a:cubicBezTo>
                  <a:pt x="2231467" y="29157"/>
                  <a:pt x="2283780" y="-18583"/>
                  <a:pt x="2583370" y="0"/>
                </a:cubicBezTo>
                <a:cubicBezTo>
                  <a:pt x="2879743" y="13186"/>
                  <a:pt x="3001896" y="40538"/>
                  <a:pt x="3219069" y="0"/>
                </a:cubicBezTo>
                <a:cubicBezTo>
                  <a:pt x="3480307" y="-5034"/>
                  <a:pt x="3756341" y="17550"/>
                  <a:pt x="4057650" y="0"/>
                </a:cubicBezTo>
                <a:cubicBezTo>
                  <a:pt x="4056338" y="6441"/>
                  <a:pt x="4057679" y="13855"/>
                  <a:pt x="4057650" y="18288"/>
                </a:cubicBezTo>
                <a:cubicBezTo>
                  <a:pt x="3866391" y="15329"/>
                  <a:pt x="3683092" y="27213"/>
                  <a:pt x="3381375" y="18288"/>
                </a:cubicBezTo>
                <a:cubicBezTo>
                  <a:pt x="3077442" y="-31539"/>
                  <a:pt x="2959293" y="-5332"/>
                  <a:pt x="2826830" y="18288"/>
                </a:cubicBezTo>
                <a:cubicBezTo>
                  <a:pt x="2745586" y="53568"/>
                  <a:pt x="2366651" y="59392"/>
                  <a:pt x="2150555" y="18288"/>
                </a:cubicBezTo>
                <a:cubicBezTo>
                  <a:pt x="1889766" y="-17354"/>
                  <a:pt x="1744011" y="-22688"/>
                  <a:pt x="1474280" y="18288"/>
                </a:cubicBezTo>
                <a:cubicBezTo>
                  <a:pt x="1211536" y="22995"/>
                  <a:pt x="970196" y="35522"/>
                  <a:pt x="838581" y="18288"/>
                </a:cubicBezTo>
                <a:cubicBezTo>
                  <a:pt x="683899" y="-4450"/>
                  <a:pt x="224248" y="-42444"/>
                  <a:pt x="0" y="18288"/>
                </a:cubicBezTo>
                <a:cubicBezTo>
                  <a:pt x="821" y="10074"/>
                  <a:pt x="-92" y="8278"/>
                  <a:pt x="0" y="0"/>
                </a:cubicBezTo>
                <a:close/>
              </a:path>
              <a:path w="4057650" h="18288" fill="none" stroke="0" extrusionOk="0">
                <a:moveTo>
                  <a:pt x="0" y="0"/>
                </a:moveTo>
                <a:cubicBezTo>
                  <a:pt x="358409" y="-4652"/>
                  <a:pt x="486702" y="12101"/>
                  <a:pt x="757428" y="0"/>
                </a:cubicBezTo>
                <a:cubicBezTo>
                  <a:pt x="1022678" y="-8760"/>
                  <a:pt x="1108573" y="-4098"/>
                  <a:pt x="1474279" y="0"/>
                </a:cubicBezTo>
                <a:cubicBezTo>
                  <a:pt x="1819257" y="16644"/>
                  <a:pt x="1919656" y="-4532"/>
                  <a:pt x="2191131" y="0"/>
                </a:cubicBezTo>
                <a:cubicBezTo>
                  <a:pt x="2458468" y="10266"/>
                  <a:pt x="2618941" y="-8527"/>
                  <a:pt x="2745676" y="0"/>
                </a:cubicBezTo>
                <a:cubicBezTo>
                  <a:pt x="2931643" y="26136"/>
                  <a:pt x="3158142" y="-56944"/>
                  <a:pt x="3340798" y="0"/>
                </a:cubicBezTo>
                <a:cubicBezTo>
                  <a:pt x="3532039" y="10299"/>
                  <a:pt x="3748090" y="-3814"/>
                  <a:pt x="4057650" y="0"/>
                </a:cubicBezTo>
                <a:cubicBezTo>
                  <a:pt x="4057078" y="8167"/>
                  <a:pt x="4057287" y="15177"/>
                  <a:pt x="4057650" y="18288"/>
                </a:cubicBezTo>
                <a:cubicBezTo>
                  <a:pt x="3759943" y="49384"/>
                  <a:pt x="3655385" y="-7741"/>
                  <a:pt x="3381375" y="18288"/>
                </a:cubicBezTo>
                <a:cubicBezTo>
                  <a:pt x="3117080" y="48239"/>
                  <a:pt x="2965830" y="15751"/>
                  <a:pt x="2826830" y="18288"/>
                </a:cubicBezTo>
                <a:cubicBezTo>
                  <a:pt x="2719180" y="54573"/>
                  <a:pt x="2405341" y="28209"/>
                  <a:pt x="2272284" y="18288"/>
                </a:cubicBezTo>
                <a:cubicBezTo>
                  <a:pt x="2146521" y="42397"/>
                  <a:pt x="1920511" y="48303"/>
                  <a:pt x="1555432" y="18288"/>
                </a:cubicBezTo>
                <a:cubicBezTo>
                  <a:pt x="1341297" y="-10360"/>
                  <a:pt x="1185337" y="10858"/>
                  <a:pt x="960310" y="18288"/>
                </a:cubicBezTo>
                <a:cubicBezTo>
                  <a:pt x="797841" y="-27072"/>
                  <a:pt x="348704" y="-79830"/>
                  <a:pt x="0" y="18288"/>
                </a:cubicBezTo>
                <a:cubicBezTo>
                  <a:pt x="82" y="11116"/>
                  <a:pt x="515" y="669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057650"/>
                      <a:gd name="connsiteY0" fmla="*/ 0 h 18288"/>
                      <a:gd name="connsiteX1" fmla="*/ 757428 w 4057650"/>
                      <a:gd name="connsiteY1" fmla="*/ 0 h 18288"/>
                      <a:gd name="connsiteX2" fmla="*/ 1474279 w 4057650"/>
                      <a:gd name="connsiteY2" fmla="*/ 0 h 18288"/>
                      <a:gd name="connsiteX3" fmla="*/ 2191131 w 4057650"/>
                      <a:gd name="connsiteY3" fmla="*/ 0 h 18288"/>
                      <a:gd name="connsiteX4" fmla="*/ 2745676 w 4057650"/>
                      <a:gd name="connsiteY4" fmla="*/ 0 h 18288"/>
                      <a:gd name="connsiteX5" fmla="*/ 3340798 w 4057650"/>
                      <a:gd name="connsiteY5" fmla="*/ 0 h 18288"/>
                      <a:gd name="connsiteX6" fmla="*/ 4057650 w 4057650"/>
                      <a:gd name="connsiteY6" fmla="*/ 0 h 18288"/>
                      <a:gd name="connsiteX7" fmla="*/ 4057650 w 4057650"/>
                      <a:gd name="connsiteY7" fmla="*/ 18288 h 18288"/>
                      <a:gd name="connsiteX8" fmla="*/ 3381375 w 4057650"/>
                      <a:gd name="connsiteY8" fmla="*/ 18288 h 18288"/>
                      <a:gd name="connsiteX9" fmla="*/ 2826830 w 4057650"/>
                      <a:gd name="connsiteY9" fmla="*/ 18288 h 18288"/>
                      <a:gd name="connsiteX10" fmla="*/ 2272284 w 4057650"/>
                      <a:gd name="connsiteY10" fmla="*/ 18288 h 18288"/>
                      <a:gd name="connsiteX11" fmla="*/ 1555432 w 4057650"/>
                      <a:gd name="connsiteY11" fmla="*/ 18288 h 18288"/>
                      <a:gd name="connsiteX12" fmla="*/ 960310 w 4057650"/>
                      <a:gd name="connsiteY12" fmla="*/ 18288 h 18288"/>
                      <a:gd name="connsiteX13" fmla="*/ 0 w 4057650"/>
                      <a:gd name="connsiteY13" fmla="*/ 18288 h 18288"/>
                      <a:gd name="connsiteX14" fmla="*/ 0 w 405765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57650" h="18288" fill="none" extrusionOk="0">
                        <a:moveTo>
                          <a:pt x="0" y="0"/>
                        </a:moveTo>
                        <a:cubicBezTo>
                          <a:pt x="371182" y="3227"/>
                          <a:pt x="494372" y="9222"/>
                          <a:pt x="757428" y="0"/>
                        </a:cubicBezTo>
                        <a:cubicBezTo>
                          <a:pt x="1020484" y="-9222"/>
                          <a:pt x="1116719" y="-4357"/>
                          <a:pt x="1474279" y="0"/>
                        </a:cubicBezTo>
                        <a:cubicBezTo>
                          <a:pt x="1831839" y="4357"/>
                          <a:pt x="1920973" y="-11809"/>
                          <a:pt x="2191131" y="0"/>
                        </a:cubicBezTo>
                        <a:cubicBezTo>
                          <a:pt x="2461289" y="11809"/>
                          <a:pt x="2589480" y="-22604"/>
                          <a:pt x="2745676" y="0"/>
                        </a:cubicBezTo>
                        <a:cubicBezTo>
                          <a:pt x="2901872" y="22604"/>
                          <a:pt x="3136452" y="-12306"/>
                          <a:pt x="3340798" y="0"/>
                        </a:cubicBezTo>
                        <a:cubicBezTo>
                          <a:pt x="3545144" y="12306"/>
                          <a:pt x="3766934" y="-21556"/>
                          <a:pt x="4057650" y="0"/>
                        </a:cubicBezTo>
                        <a:cubicBezTo>
                          <a:pt x="4057150" y="8855"/>
                          <a:pt x="4057759" y="14521"/>
                          <a:pt x="4057650" y="18288"/>
                        </a:cubicBezTo>
                        <a:cubicBezTo>
                          <a:pt x="3743404" y="40125"/>
                          <a:pt x="3625516" y="-14923"/>
                          <a:pt x="3381375" y="18288"/>
                        </a:cubicBezTo>
                        <a:cubicBezTo>
                          <a:pt x="3137235" y="51499"/>
                          <a:pt x="2946571" y="1"/>
                          <a:pt x="2826830" y="18288"/>
                        </a:cubicBezTo>
                        <a:cubicBezTo>
                          <a:pt x="2707090" y="36575"/>
                          <a:pt x="2402756" y="1432"/>
                          <a:pt x="2272284" y="18288"/>
                        </a:cubicBezTo>
                        <a:cubicBezTo>
                          <a:pt x="2141812" y="35144"/>
                          <a:pt x="1895935" y="18199"/>
                          <a:pt x="1555432" y="18288"/>
                        </a:cubicBezTo>
                        <a:cubicBezTo>
                          <a:pt x="1214929" y="18377"/>
                          <a:pt x="1103072" y="14503"/>
                          <a:pt x="960310" y="18288"/>
                        </a:cubicBezTo>
                        <a:cubicBezTo>
                          <a:pt x="817548" y="22073"/>
                          <a:pt x="402272" y="-29359"/>
                          <a:pt x="0" y="18288"/>
                        </a:cubicBezTo>
                        <a:cubicBezTo>
                          <a:pt x="683" y="12014"/>
                          <a:pt x="724" y="5908"/>
                          <a:pt x="0" y="0"/>
                        </a:cubicBezTo>
                        <a:close/>
                      </a:path>
                      <a:path w="4057650" h="18288" stroke="0" extrusionOk="0">
                        <a:moveTo>
                          <a:pt x="0" y="0"/>
                        </a:moveTo>
                        <a:cubicBezTo>
                          <a:pt x="248348" y="13145"/>
                          <a:pt x="486117" y="25042"/>
                          <a:pt x="635698" y="0"/>
                        </a:cubicBezTo>
                        <a:cubicBezTo>
                          <a:pt x="785279" y="-25042"/>
                          <a:pt x="917762" y="-5537"/>
                          <a:pt x="1190244" y="0"/>
                        </a:cubicBezTo>
                        <a:cubicBezTo>
                          <a:pt x="1462726" y="5537"/>
                          <a:pt x="1667120" y="-21232"/>
                          <a:pt x="1947672" y="0"/>
                        </a:cubicBezTo>
                        <a:cubicBezTo>
                          <a:pt x="2228224" y="21232"/>
                          <a:pt x="2280631" y="-21698"/>
                          <a:pt x="2583370" y="0"/>
                        </a:cubicBezTo>
                        <a:cubicBezTo>
                          <a:pt x="2886109" y="21698"/>
                          <a:pt x="3022941" y="19647"/>
                          <a:pt x="3219069" y="0"/>
                        </a:cubicBezTo>
                        <a:cubicBezTo>
                          <a:pt x="3415197" y="-19647"/>
                          <a:pt x="3747500" y="26991"/>
                          <a:pt x="4057650" y="0"/>
                        </a:cubicBezTo>
                        <a:cubicBezTo>
                          <a:pt x="4056752" y="7180"/>
                          <a:pt x="4057819" y="13790"/>
                          <a:pt x="4057650" y="18288"/>
                        </a:cubicBezTo>
                        <a:cubicBezTo>
                          <a:pt x="3865148" y="-3313"/>
                          <a:pt x="3702543" y="49468"/>
                          <a:pt x="3381375" y="18288"/>
                        </a:cubicBezTo>
                        <a:cubicBezTo>
                          <a:pt x="3060208" y="-12892"/>
                          <a:pt x="2956571" y="-8678"/>
                          <a:pt x="2826830" y="18288"/>
                        </a:cubicBezTo>
                        <a:cubicBezTo>
                          <a:pt x="2697089" y="45254"/>
                          <a:pt x="2411031" y="43154"/>
                          <a:pt x="2150555" y="18288"/>
                        </a:cubicBezTo>
                        <a:cubicBezTo>
                          <a:pt x="1890080" y="-6578"/>
                          <a:pt x="1741827" y="-615"/>
                          <a:pt x="1474280" y="18288"/>
                        </a:cubicBezTo>
                        <a:cubicBezTo>
                          <a:pt x="1206734" y="37191"/>
                          <a:pt x="998203" y="33335"/>
                          <a:pt x="838581" y="18288"/>
                        </a:cubicBezTo>
                        <a:cubicBezTo>
                          <a:pt x="678959" y="3241"/>
                          <a:pt x="187101" y="-13212"/>
                          <a:pt x="0" y="18288"/>
                        </a:cubicBezTo>
                        <a:cubicBezTo>
                          <a:pt x="571" y="10093"/>
                          <a:pt x="-125" y="84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DC07B27-4E3C-4BCF-ABDB-6AA72857C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-1500"/>
            <a:ext cx="9143999" cy="6858000"/>
          </a:xfrm>
          <a:prstGeom prst="rect">
            <a:avLst/>
          </a:prstGeom>
          <a:gradFill>
            <a:gsLst>
              <a:gs pos="19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11BE6-2A04-4DBB-842D-88602B5E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8902" y="12437"/>
            <a:ext cx="8785098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05E02A-9AA9-45EC-B87B-B46F043F3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2724072"/>
            <a:ext cx="9144005" cy="411480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91EDBA-E8E0-4575-8147-B7003452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139504" y="2144129"/>
            <a:ext cx="6858003" cy="2566746"/>
          </a:xfrm>
          <a:prstGeom prst="rect">
            <a:avLst/>
          </a:prstGeom>
          <a:gradFill>
            <a:gsLst>
              <a:gs pos="0">
                <a:schemeClr val="accent1">
                  <a:alpha val="52000"/>
                </a:schemeClr>
              </a:gs>
              <a:gs pos="76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F023D-A5E7-7644-923F-FE4287965A6E}"/>
              </a:ext>
            </a:extLst>
          </p:cNvPr>
          <p:cNvSpPr txBox="1"/>
          <p:nvPr/>
        </p:nvSpPr>
        <p:spPr>
          <a:xfrm>
            <a:off x="864927" y="559703"/>
            <a:ext cx="7400498" cy="2384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b">
            <a:normAutofit fontScale="92500" lnSpcReduction="10000"/>
          </a:bodyPr>
          <a:lstStyle/>
          <a:p>
            <a:pPr algn="ctr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kern="1200">
              <a:solidFill>
                <a:srgbClr val="FFFFFF"/>
              </a:solidFill>
              <a:latin typeface="+mj-lt"/>
              <a:ea typeface="+mj-ea"/>
              <a:cs typeface="+mj-cs"/>
              <a:sym typeface="Avenir Roman"/>
            </a:endParaRPr>
          </a:p>
          <a:p>
            <a:pPr algn="ctr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kern="1200">
              <a:solidFill>
                <a:srgbClr val="FFFFFF"/>
              </a:solidFill>
              <a:latin typeface="+mj-lt"/>
              <a:ea typeface="+mj-ea"/>
              <a:cs typeface="+mj-cs"/>
              <a:sym typeface="Avenir Roman"/>
            </a:endParaRPr>
          </a:p>
          <a:p>
            <a:pPr algn="ctr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kern="1200">
              <a:solidFill>
                <a:srgbClr val="FFFFFF"/>
              </a:solidFill>
              <a:latin typeface="+mj-lt"/>
              <a:ea typeface="+mj-ea"/>
              <a:cs typeface="+mj-cs"/>
              <a:sym typeface="Avenir Roman"/>
            </a:endParaRPr>
          </a:p>
          <a:p>
            <a:pPr algn="ctr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Avenir Roman"/>
              </a:rPr>
              <a:t>Further Information:</a:t>
            </a:r>
          </a:p>
          <a:p>
            <a:pPr algn="ctr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www.stevenmtaylor.com</a:t>
            </a:r>
          </a:p>
          <a:p>
            <a:pPr algn="ctr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kern="1200">
              <a:solidFill>
                <a:srgbClr val="FFFFFF"/>
              </a:solidFill>
              <a:latin typeface="+mj-lt"/>
              <a:ea typeface="+mj-ea"/>
              <a:cs typeface="+mj-cs"/>
              <a:sym typeface="Avenir Roman"/>
            </a:endParaRPr>
          </a:p>
          <a:p>
            <a:pPr algn="ctr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EE4473-A122-4E96-8C31-B4C5AAA2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342" y="2706446"/>
            <a:ext cx="9143997" cy="37119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92000">
                <a:schemeClr val="accent1">
                  <a:lumMod val="75000"/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Willy Poo.jpeg" descr="Willy Poo.jpeg">
            <a:extLst>
              <a:ext uri="{FF2B5EF4-FFF2-40B4-BE49-F238E27FC236}">
                <a16:creationId xmlns:a16="http://schemas.microsoft.com/office/drawing/2014/main" id="{C31EA0A2-315C-8E4A-B54A-9E3F9A2FF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6" y="2383721"/>
            <a:ext cx="2156087" cy="3218041"/>
          </a:xfrm>
          <a:prstGeom prst="rect">
            <a:avLst/>
          </a:prstGeom>
        </p:spPr>
      </p:pic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CE9C30B2-157B-504A-82C7-0F41CFABB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49" y="2323314"/>
            <a:ext cx="21082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910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wakening Experiences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600">
                <a:solidFill>
                  <a:srgbClr val="E9F1C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Awakening Experiences </a:t>
            </a:r>
          </a:p>
        </p:txBody>
      </p:sp>
      <p:pic>
        <p:nvPicPr>
          <p:cNvPr id="50" name="untitled.bmp" descr="untitled.bmp"/>
          <p:cNvPicPr>
            <a:picLocks noChangeAspect="1"/>
          </p:cNvPicPr>
          <p:nvPr/>
        </p:nvPicPr>
        <p:blipFill rotWithShape="1">
          <a:blip r:embed="rId2"/>
          <a:srcRect l="3494" r="2103" b="3"/>
          <a:stretch/>
        </p:blipFill>
        <p:spPr>
          <a:xfrm>
            <a:off x="599391" y="1904281"/>
            <a:ext cx="2531107" cy="4272681"/>
          </a:xfrm>
          <a:prstGeom prst="rect">
            <a:avLst/>
          </a:prstGeom>
        </p:spPr>
      </p:pic>
      <p:sp>
        <p:nvSpPr>
          <p:cNvPr id="49" name="“Have you ever had an awakening experience, in which your awareness of reality has intensified and expanded?…"/>
          <p:cNvSpPr txBox="1">
            <a:spLocks noGrp="1"/>
          </p:cNvSpPr>
          <p:nvPr>
            <p:ph type="body" idx="1"/>
          </p:nvPr>
        </p:nvSpPr>
        <p:spPr>
          <a:xfrm>
            <a:off x="3477006" y="1690688"/>
            <a:ext cx="5038344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730">
                <a:solidFill>
                  <a:srgbClr val="103C12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800" kern="1200" dirty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defRPr sz="1898">
                <a:solidFill>
                  <a:srgbClr val="103C12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800" kern="1200" dirty="0">
                <a:solidFill>
                  <a:schemeClr val="tx1"/>
                </a:solidFill>
                <a:latin typeface="+mn-ea"/>
              </a:rPr>
              <a:t>“Have you ever had an awakening experience, in which your awareness of reality has intensified and expanded?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 sz="1898">
                <a:solidFill>
                  <a:srgbClr val="103C12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800" kern="1200" dirty="0">
              <a:solidFill>
                <a:schemeClr val="tx1"/>
              </a:solidFill>
              <a:latin typeface="+mn-ea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defRPr sz="1898">
                <a:solidFill>
                  <a:srgbClr val="103C12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800" kern="1200" dirty="0">
                <a:solidFill>
                  <a:schemeClr val="tx1"/>
                </a:solidFill>
                <a:latin typeface="+mn-ea"/>
              </a:rPr>
              <a:t>This could be an experience in which your surroundings have become brighter and more real, and you’ve become struck by the unusual beauty and vividness of things. Perhaps you’ve felt a sense of connection to them and a deep sense of well-being inside you. Or perhaps you have felt a sense of harmony and meaning pervade the world, a sense that all things are one, and that you are part of this one-ness. The experience may have left you with a sense that life is more meaningful.”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 sz="1898">
                <a:solidFill>
                  <a:srgbClr val="103C12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800" kern="1200" dirty="0">
              <a:solidFill>
                <a:schemeClr val="tx1"/>
              </a:solidFill>
              <a:latin typeface="+mn-ea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98">
                <a:solidFill>
                  <a:srgbClr val="103C12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800" kern="1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730">
                <a:solidFill>
                  <a:srgbClr val="103C12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800" kern="1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730">
                <a:solidFill>
                  <a:srgbClr val="103C12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800" kern="1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730">
                <a:solidFill>
                  <a:srgbClr val="103C12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800" kern="1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730">
                <a:solidFill>
                  <a:srgbClr val="103C12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8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3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 sz="1800"/>
            </a:pPr>
            <a: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Activities and Situations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defRPr sz="1800"/>
            </a:pPr>
            <a: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Associated with Awakening Experiences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defRPr sz="1800"/>
            </a:pP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(Taylor &amp;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Egeto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-Szabo, 2017)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2276" y="2347414"/>
            <a:ext cx="8809148" cy="382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150000"/>
              </a:lnSpc>
              <a:spcAft>
                <a:spcPts val="600"/>
              </a:spcAft>
              <a:tabLst>
                <a:tab pos="348245" algn="l"/>
                <a:tab pos="705420" algn="l"/>
                <a:tab pos="1062595" algn="l"/>
                <a:tab pos="1419770" algn="l"/>
                <a:tab pos="1776945" algn="l"/>
                <a:tab pos="2125190" algn="l"/>
                <a:tab pos="2482365" algn="l"/>
                <a:tab pos="2839540" algn="l"/>
                <a:tab pos="3196714" algn="l"/>
                <a:tab pos="3553889" algn="l"/>
                <a:tab pos="3911064" algn="l"/>
                <a:tab pos="4259309" algn="l"/>
              </a:tabLst>
              <a:defRPr sz="1800"/>
            </a:pPr>
            <a:r>
              <a:rPr lang="en-US" sz="1700" b="1" kern="1200" dirty="0">
                <a:solidFill>
                  <a:schemeClr val="tx1"/>
                </a:solidFill>
                <a:sym typeface="Times New Roman"/>
              </a:rPr>
              <a:t>Of 91 awakening experiences, the most common were: 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8245" algn="l"/>
                <a:tab pos="705420" algn="l"/>
                <a:tab pos="1062595" algn="l"/>
                <a:tab pos="1419770" algn="l"/>
                <a:tab pos="1776945" algn="l"/>
                <a:tab pos="2125190" algn="l"/>
                <a:tab pos="2482365" algn="l"/>
                <a:tab pos="2839540" algn="l"/>
                <a:tab pos="3196714" algn="l"/>
                <a:tab pos="3553889" algn="l"/>
                <a:tab pos="3911064" algn="l"/>
                <a:tab pos="4259309" algn="l"/>
              </a:tabLst>
              <a:defRPr sz="1800"/>
            </a:pPr>
            <a:endParaRPr lang="en-US" sz="1700" kern="1200" dirty="0">
              <a:solidFill>
                <a:schemeClr val="tx1"/>
              </a:solidFill>
              <a:sym typeface="Times New Roman"/>
            </a:endParaRP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8245" algn="l"/>
                <a:tab pos="705420" algn="l"/>
                <a:tab pos="1062595" algn="l"/>
                <a:tab pos="1419770" algn="l"/>
                <a:tab pos="1776945" algn="l"/>
                <a:tab pos="2125190" algn="l"/>
                <a:tab pos="2482365" algn="l"/>
                <a:tab pos="2839540" algn="l"/>
                <a:tab pos="3196714" algn="l"/>
                <a:tab pos="3553889" algn="l"/>
                <a:tab pos="3911064" algn="l"/>
                <a:tab pos="4259309" algn="l"/>
              </a:tabLst>
              <a:defRPr sz="1800"/>
            </a:pPr>
            <a:r>
              <a:rPr lang="en-US" sz="1700" kern="1200" dirty="0">
                <a:solidFill>
                  <a:schemeClr val="tx1"/>
                </a:solidFill>
                <a:sym typeface="Times New Roman"/>
              </a:rPr>
              <a:t>Psychological turmoil  (e.g. stress, depression, loss, bereavement) 	37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8245" algn="l"/>
                <a:tab pos="705420" algn="l"/>
                <a:tab pos="1062595" algn="l"/>
                <a:tab pos="1419770" algn="l"/>
                <a:tab pos="1776945" algn="l"/>
                <a:tab pos="2125190" algn="l"/>
                <a:tab pos="2482365" algn="l"/>
                <a:tab pos="2839540" algn="l"/>
                <a:tab pos="3196714" algn="l"/>
                <a:tab pos="3553889" algn="l"/>
                <a:tab pos="3911064" algn="l"/>
                <a:tab pos="4259309" algn="l"/>
              </a:tabLst>
              <a:defRPr sz="1800"/>
            </a:pPr>
            <a:r>
              <a:rPr lang="en-US" sz="1700" kern="1200" dirty="0">
                <a:solidFill>
                  <a:schemeClr val="tx1"/>
                </a:solidFill>
                <a:sym typeface="Times New Roman"/>
              </a:rPr>
              <a:t>Contact with Nature										23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8245" algn="l"/>
                <a:tab pos="705420" algn="l"/>
                <a:tab pos="1062595" algn="l"/>
                <a:tab pos="1419770" algn="l"/>
                <a:tab pos="1776945" algn="l"/>
                <a:tab pos="2125190" algn="l"/>
                <a:tab pos="2482365" algn="l"/>
                <a:tab pos="2839540" algn="l"/>
                <a:tab pos="3196714" algn="l"/>
                <a:tab pos="3553889" algn="l"/>
                <a:tab pos="3911064" algn="l"/>
                <a:tab pos="4259309" algn="l"/>
              </a:tabLst>
              <a:defRPr sz="1800"/>
            </a:pPr>
            <a:r>
              <a:rPr lang="en-US" sz="1700" kern="1200" dirty="0">
                <a:solidFill>
                  <a:schemeClr val="tx1"/>
                </a:solidFill>
                <a:sym typeface="Times New Roman"/>
              </a:rPr>
              <a:t>Spiritual practice (e.g. meditation, prayer, yoga)			21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8245" algn="l"/>
                <a:tab pos="705420" algn="l"/>
                <a:tab pos="1062595" algn="l"/>
                <a:tab pos="1419770" algn="l"/>
                <a:tab pos="1776945" algn="l"/>
                <a:tab pos="2125190" algn="l"/>
                <a:tab pos="2482365" algn="l"/>
                <a:tab pos="2839540" algn="l"/>
                <a:tab pos="3196714" algn="l"/>
                <a:tab pos="3553889" algn="l"/>
                <a:tab pos="3911064" algn="l"/>
                <a:tab pos="4259309" algn="l"/>
              </a:tabLst>
              <a:defRPr sz="1800"/>
            </a:pPr>
            <a:r>
              <a:rPr lang="en-US" sz="1700" kern="1200" dirty="0">
                <a:solidFill>
                  <a:schemeClr val="tx1"/>
                </a:solidFill>
                <a:sym typeface="Times New Roman"/>
              </a:rPr>
              <a:t>Spiritual literature (or audio/video) 							15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8245" algn="l"/>
                <a:tab pos="705420" algn="l"/>
                <a:tab pos="1062595" algn="l"/>
                <a:tab pos="1419770" algn="l"/>
                <a:tab pos="1776945" algn="l"/>
                <a:tab pos="2125190" algn="l"/>
                <a:tab pos="2482365" algn="l"/>
                <a:tab pos="2839540" algn="l"/>
                <a:tab pos="3196714" algn="l"/>
                <a:tab pos="3553889" algn="l"/>
                <a:tab pos="3911064" algn="l"/>
                <a:tab pos="4259309" algn="l"/>
              </a:tabLst>
              <a:defRPr sz="1800"/>
            </a:pPr>
            <a:r>
              <a:rPr lang="en-US" sz="1700" kern="1200" dirty="0">
                <a:solidFill>
                  <a:schemeClr val="tx1"/>
                </a:solidFill>
                <a:sym typeface="Times New Roman"/>
              </a:rPr>
              <a:t>Love/Sex 													5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8245" algn="l"/>
                <a:tab pos="705420" algn="l"/>
                <a:tab pos="1062595" algn="l"/>
                <a:tab pos="1419770" algn="l"/>
                <a:tab pos="1776945" algn="l"/>
                <a:tab pos="2125190" algn="l"/>
                <a:tab pos="2482365" algn="l"/>
                <a:tab pos="2839540" algn="l"/>
                <a:tab pos="3196714" algn="l"/>
                <a:tab pos="3553889" algn="l"/>
                <a:tab pos="3911064" algn="l"/>
                <a:tab pos="4259309" algn="l"/>
              </a:tabLst>
              <a:defRPr sz="1800"/>
            </a:pPr>
            <a:r>
              <a:rPr lang="en-US" sz="1700" kern="1200" dirty="0">
                <a:solidFill>
                  <a:schemeClr val="tx1"/>
                </a:solidFill>
                <a:sym typeface="Times New Roman"/>
              </a:rPr>
              <a:t>Watching or listening to an arts performance 				3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RBLE 2.jpeg" descr="mRBLE 2.jpeg">
            <a:extLst>
              <a:ext uri="{FF2B5EF4-FFF2-40B4-BE49-F238E27FC236}">
                <a16:creationId xmlns:a16="http://schemas.microsoft.com/office/drawing/2014/main" id="{872FA8FC-BCCC-C04D-8F5F-8B24F9836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5" b="-3"/>
          <a:stretch/>
        </p:blipFill>
        <p:spPr>
          <a:xfrm>
            <a:off x="286178" y="1687540"/>
            <a:ext cx="3196003" cy="326350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8E6418-D7E1-3742-BB4C-608AC3AB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86" y="1190455"/>
            <a:ext cx="4291113" cy="99417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0363-B6EB-D64F-A282-71DCAC3A0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558" y="991673"/>
            <a:ext cx="5135515" cy="5035640"/>
          </a:xfrm>
        </p:spPr>
        <p:txBody>
          <a:bodyPr>
            <a:normAutofit fontScale="55000" lnSpcReduction="20000"/>
          </a:bodyPr>
          <a:lstStyle/>
          <a:p>
            <a:endParaRPr lang="en-GB" sz="1800" dirty="0">
              <a:latin typeface="Georgia"/>
              <a:ea typeface="Georgia"/>
              <a:cs typeface="Georgia"/>
              <a:sym typeface="Georgia"/>
            </a:endParaRPr>
          </a:p>
          <a:p>
            <a:endParaRPr lang="en-GB" sz="3100" dirty="0">
              <a:latin typeface="Helvetica" pitchFamily="2" charset="0"/>
              <a:ea typeface="Georgia"/>
              <a:cs typeface="Georgia"/>
              <a:sym typeface="Georgia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GB" sz="3100" dirty="0">
                <a:latin typeface="Helvetica" pitchFamily="2" charset="0"/>
                <a:ea typeface="Georgia"/>
                <a:cs typeface="Georgia"/>
                <a:sym typeface="Georgia"/>
              </a:rPr>
              <a:t>“I saw reality as simply this perfect one-ness. I felt suddenly removed from everything that was personal. Everything seemed just right….All my ‘problems’ and my suffering suddenly seemed meaningless, ridiculous, simply a misunderstanding of my true nature and everything around me. There was a feeling of acceptance and oneness. It was a moment of enlightenment. The euphoria and inexplicable rush of ‘knowledge and understanding’ following this episode lasted for days.”</a:t>
            </a:r>
          </a:p>
          <a:p>
            <a:pPr marL="0" indent="0">
              <a:buNone/>
            </a:pPr>
            <a:endParaRPr lang="en-US" sz="2625" dirty="0"/>
          </a:p>
        </p:txBody>
      </p:sp>
    </p:spTree>
    <p:extLst>
      <p:ext uri="{BB962C8B-B14F-4D97-AF65-F5344CB8AC3E}">
        <p14:creationId xmlns:p14="http://schemas.microsoft.com/office/powerpoint/2010/main" val="352091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"/>
          <p:cNvSpPr txBox="1"/>
          <p:nvPr/>
        </p:nvSpPr>
        <p:spPr>
          <a:xfrm>
            <a:off x="7924800" y="6543675"/>
            <a:ext cx="7620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D1EAEE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D1EAEE"/>
                </a:solidFill>
              </a:rPr>
              <a:t>3</a:t>
            </a:r>
          </a:p>
        </p:txBody>
      </p:sp>
      <p:graphicFrame>
        <p:nvGraphicFramePr>
          <p:cNvPr id="42" name="Have you ever had a bad experience – involving stress, upset, suffering and turmoil – which you feel that, in the end, made you a stronger and happier person?…">
            <a:extLst>
              <a:ext uri="{FF2B5EF4-FFF2-40B4-BE49-F238E27FC236}">
                <a16:creationId xmlns:a16="http://schemas.microsoft.com/office/drawing/2014/main" id="{63A7F741-2641-457F-82D9-585E566BB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476141"/>
              </p:ext>
            </p:extLst>
          </p:nvPr>
        </p:nvGraphicFramePr>
        <p:xfrm>
          <a:off x="457200" y="450761"/>
          <a:ext cx="8229600" cy="640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5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lhoun &amp; Tedeschi (2004)"/>
          <p:cNvSpPr txBox="1">
            <a:spLocks noGrp="1"/>
          </p:cNvSpPr>
          <p:nvPr>
            <p:ph type="ctrTitle" idx="4294967295"/>
          </p:nvPr>
        </p:nvSpPr>
        <p:spPr>
          <a:xfrm>
            <a:off x="473202" y="495992"/>
            <a:ext cx="3782628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defRPr sz="5000">
                <a:solidFill>
                  <a:srgbClr val="DBF5F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Palatino"/>
              </a:rPr>
              <a:t>Post-Traumatic Growth</a:t>
            </a:r>
            <a:b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Palatino"/>
              </a:rPr>
            </a:br>
            <a:b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Palatino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Palatino"/>
              </a:rPr>
              <a:t>Trauma may have positive effects which transcend simple adjustment and coping. 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Palatino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Palatino"/>
              </a:rPr>
              <a:t>Post-traumatic growth (PTG) has five main areas: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6" name="The five domains of PTG:…">
            <a:extLst>
              <a:ext uri="{FF2B5EF4-FFF2-40B4-BE49-F238E27FC236}">
                <a16:creationId xmlns:a16="http://schemas.microsoft.com/office/drawing/2014/main" id="{692645AE-0775-4970-9871-E8FAC5563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422315"/>
              </p:ext>
            </p:extLst>
          </p:nvPr>
        </p:nvGraphicFramePr>
        <p:xfrm>
          <a:off x="4713655" y="1040597"/>
          <a:ext cx="3663596" cy="488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825026" y="486185"/>
            <a:ext cx="4836374" cy="104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defRPr sz="4800">
                <a:solidFill>
                  <a:srgbClr val="FAF7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 algn="ctr"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Transformation through Turmoil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4072596" y="1661375"/>
            <a:ext cx="4588803" cy="463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2039"/>
              </a:spcBef>
              <a:buClr>
                <a:srgbClr val="3D4A2F"/>
              </a:buClr>
              <a:buSzPct val="62000"/>
              <a:defRPr sz="1800"/>
            </a:pPr>
            <a:r>
              <a:rPr lang="en-US" sz="1800" kern="1200" dirty="0">
                <a:solidFill>
                  <a:schemeClr val="tx1"/>
                </a:solidFill>
                <a:sym typeface="Times New Roman"/>
              </a:rPr>
              <a:t>Intense psychological turmoil or trauma (such as serious illness, bereavement, depression, disability, addiction, loss) may give rise to a dramatic transformation into a higher-functioning state, equivalent to permanent spiritual awakening.</a:t>
            </a:r>
          </a:p>
          <a:p>
            <a:pPr defTabSz="914400">
              <a:lnSpc>
                <a:spcPct val="90000"/>
              </a:lnSpc>
              <a:spcBef>
                <a:spcPts val="2039"/>
              </a:spcBef>
              <a:buClr>
                <a:srgbClr val="3D4A2F"/>
              </a:buClr>
              <a:buSzPct val="62000"/>
              <a:defRPr sz="1800"/>
            </a:pPr>
            <a:r>
              <a:rPr lang="en-US" sz="1800" kern="1200" dirty="0">
                <a:solidFill>
                  <a:schemeClr val="tx1"/>
                </a:solidFill>
                <a:sym typeface="Times New Roman"/>
              </a:rPr>
              <a:t>It is not uncommon amongst prisoners and soldiers. </a:t>
            </a:r>
          </a:p>
          <a:p>
            <a:pPr defTabSz="914400">
              <a:lnSpc>
                <a:spcPct val="90000"/>
              </a:lnSpc>
              <a:spcBef>
                <a:spcPts val="2039"/>
              </a:spcBef>
              <a:buClr>
                <a:srgbClr val="3D4A2F"/>
              </a:buClr>
              <a:buSzPct val="62000"/>
              <a:defRPr sz="1800"/>
            </a:pPr>
            <a:r>
              <a:rPr lang="en-US" sz="1800" kern="1200" dirty="0">
                <a:solidFill>
                  <a:schemeClr val="tx1"/>
                </a:solidFill>
                <a:sym typeface="Times New Roman"/>
              </a:rPr>
              <a:t>It addicts, it may manifest itself in ’addiction release’ – a sudden freedom from craving. </a:t>
            </a:r>
          </a:p>
          <a:p>
            <a:pPr defTabSz="914400">
              <a:lnSpc>
                <a:spcPct val="90000"/>
              </a:lnSpc>
              <a:spcBef>
                <a:spcPts val="2039"/>
              </a:spcBef>
              <a:buClr>
                <a:srgbClr val="3D4A2F"/>
              </a:buClr>
              <a:buSzPct val="62000"/>
              <a:defRPr sz="1800"/>
            </a:pPr>
            <a:r>
              <a:rPr lang="en-US" sz="1800" kern="1200" dirty="0">
                <a:solidFill>
                  <a:schemeClr val="tx1"/>
                </a:solidFill>
                <a:sym typeface="Times New Roman"/>
              </a:rPr>
              <a:t>It may also manifest itself in the sudden disappearance of physical ailments, and also of the negative effects of trauma. </a:t>
            </a:r>
          </a:p>
          <a:p>
            <a:pPr defTabSz="914400">
              <a:lnSpc>
                <a:spcPct val="90000"/>
              </a:lnSpc>
              <a:spcBef>
                <a:spcPts val="2039"/>
              </a:spcBef>
              <a:buClr>
                <a:srgbClr val="3D4A2F"/>
              </a:buClr>
              <a:buSzPct val="62000"/>
              <a:defRPr sz="1800"/>
            </a:pPr>
            <a:r>
              <a:rPr lang="en-US" sz="1600" kern="1200" dirty="0">
                <a:solidFill>
                  <a:schemeClr val="tx1"/>
                </a:solidFill>
                <a:sym typeface="Times New Roman"/>
              </a:rPr>
              <a:t> </a:t>
            </a:r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743943" y="5644752"/>
            <a:ext cx="2240923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91407E0C-2C80-354D-90F5-B0B462130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34" y="1777285"/>
            <a:ext cx="2840413" cy="41598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-575183" y="-124355"/>
            <a:ext cx="7516896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defRPr sz="1800"/>
            </a:pPr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			A New Identity</a:t>
            </a:r>
          </a:p>
        </p:txBody>
      </p:sp>
      <p:sp>
        <p:nvSpPr>
          <p:cNvPr id="14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29369" y="1824187"/>
            <a:ext cx="5035164" cy="4720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914400">
              <a:lnSpc>
                <a:spcPct val="90000"/>
              </a:lnSpc>
              <a:spcAft>
                <a:spcPts val="600"/>
              </a:spcAft>
              <a:defRPr sz="1800"/>
            </a:pPr>
            <a:endParaRPr lang="en-US" sz="1500" kern="1200" dirty="0">
              <a:solidFill>
                <a:schemeClr val="tx1"/>
              </a:solidFill>
              <a:sym typeface="Georgia"/>
            </a:endParaRPr>
          </a:p>
          <a:p>
            <a:pPr lvl="0" defTabSz="914400">
              <a:lnSpc>
                <a:spcPct val="90000"/>
              </a:lnSpc>
              <a:spcAft>
                <a:spcPts val="600"/>
              </a:spcAft>
              <a:defRPr sz="1800"/>
            </a:pPr>
            <a:endParaRPr lang="en-US" sz="2200" kern="1200" dirty="0">
              <a:solidFill>
                <a:schemeClr val="tx1"/>
              </a:solidFill>
              <a:sym typeface="Georgia Bold"/>
            </a:endParaRPr>
          </a:p>
          <a:p>
            <a:pPr lvl="0" defTabSz="914400">
              <a:lnSpc>
                <a:spcPct val="90000"/>
              </a:lnSpc>
              <a:spcAft>
                <a:spcPts val="600"/>
              </a:spcAft>
              <a:defRPr sz="1800"/>
            </a:pPr>
            <a:r>
              <a:rPr lang="en-US" sz="2200" kern="1200" dirty="0">
                <a:solidFill>
                  <a:schemeClr val="tx1"/>
                </a:solidFill>
                <a:sym typeface="Georgia Bold"/>
              </a:rPr>
              <a:t>“It’s like there are two people – there’s a before and after.” 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  <a:defRPr sz="1800"/>
            </a:pPr>
            <a:endParaRPr lang="en-US" sz="2200" kern="1200" dirty="0">
              <a:solidFill>
                <a:schemeClr val="tx1"/>
              </a:solidFill>
              <a:sym typeface="Georgia Bold"/>
            </a:endParaRPr>
          </a:p>
          <a:p>
            <a:pPr lvl="0" defTabSz="914400">
              <a:lnSpc>
                <a:spcPct val="90000"/>
              </a:lnSpc>
              <a:spcAft>
                <a:spcPts val="600"/>
              </a:spcAft>
              <a:defRPr sz="1800"/>
            </a:pPr>
            <a:r>
              <a:rPr lang="en-US" sz="2200" kern="1200" dirty="0">
                <a:solidFill>
                  <a:schemeClr val="tx1"/>
                </a:solidFill>
                <a:sym typeface="Georgia Bold"/>
              </a:rPr>
              <a:t>“I’ve moved up to another level of awareness which I know is going to stay with me. It’s like the transformation a caterpillar goes through during the chrysalis stage before emerging as a butterfly.’”</a:t>
            </a:r>
          </a:p>
        </p:txBody>
      </p:sp>
      <p:pic>
        <p:nvPicPr>
          <p:cNvPr id="94" name="butterlyf.jpeg" descr="A pair of earrings&#10;&#10;Description automatically generated with low confidence"/>
          <p:cNvPicPr/>
          <p:nvPr/>
        </p:nvPicPr>
        <p:blipFill rotWithShape="1">
          <a:blip r:embed="rId2"/>
          <a:srcRect l="13822" r="23042" b="-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251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07439-4A7E-8A4C-820F-C22F6A0F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700">
                <a:latin typeface="Georgia" panose="02040502050405020303" pitchFamily="18" charset="0"/>
              </a:rPr>
              <a:t>			</a:t>
            </a:r>
            <a:r>
              <a:rPr lang="en-US" sz="4700" b="1">
                <a:latin typeface="Georgia" panose="02040502050405020303" pitchFamily="18" charset="0"/>
              </a:rPr>
              <a:t>Irene Murray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1BB84-C28F-3F4B-A2CB-DB08814B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 sz="1800"/>
            </a:pPr>
            <a:r>
              <a:rPr lang="en-GB" sz="1900" dirty="0">
                <a:ea typeface="Times New Roman"/>
                <a:cs typeface="Times New Roman"/>
                <a:sym typeface="Times New Roman"/>
              </a:rPr>
              <a:t>‘It was the first time I’d seen death as a reality, and realised that life is just temporary. The following day I woke up and thought “I’m just so lucky to be alive, the fact that I’m still here.’ The air was so clean and fresh and everything I looked at seemed so vibrant and vivid. The trees were so green and everything was so alive. I became aware of this energy radiating from the trees. I had a tremendous feeling of connectedness.”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1800"/>
            </a:pPr>
            <a:endParaRPr lang="en-GB" sz="1900" dirty="0"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 sz="1800"/>
            </a:pPr>
            <a:r>
              <a:rPr lang="en-GB" sz="1900" dirty="0">
                <a:ea typeface="Times New Roman"/>
                <a:cs typeface="Times New Roman"/>
                <a:sym typeface="Times New Roman"/>
              </a:rPr>
              <a:t>‘That feeling was really intense for the first few weeks, and it’s remained ever since. It just blew me away, it really did. I used to just sit and think, “This is amazing, that things could just fall into place so quickly.”’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pic>
        <p:nvPicPr>
          <p:cNvPr id="4" name="image.jpg" descr="image.jpg">
            <a:extLst>
              <a:ext uri="{FF2B5EF4-FFF2-40B4-BE49-F238E27FC236}">
                <a16:creationId xmlns:a16="http://schemas.microsoft.com/office/drawing/2014/main" id="{8FBD670D-5C4A-3545-87AB-E95AC2CDF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6" r="20580" b="-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1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5344</TotalTime>
  <Words>1418</Words>
  <Application>Microsoft Macintosh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Avenir Roman</vt:lpstr>
      <vt:lpstr>Calibri</vt:lpstr>
      <vt:lpstr>Calibri Light</vt:lpstr>
      <vt:lpstr>Georgia</vt:lpstr>
      <vt:lpstr>Helvetica</vt:lpstr>
      <vt:lpstr>Palatino</vt:lpstr>
      <vt:lpstr>Office</vt:lpstr>
      <vt:lpstr>Office Theme</vt:lpstr>
      <vt:lpstr>1_Office Theme</vt:lpstr>
      <vt:lpstr>Transformation through Turmoil: When Spiritual Awakening is Sudden and Dramatic  Steve Taylor PhD www.stevenmtaylor.com</vt:lpstr>
      <vt:lpstr>Awakening Experiences </vt:lpstr>
      <vt:lpstr>Activities and Situations  Associated with Awakening Experiences  (Taylor &amp; Egeto-Szabo, 2017)</vt:lpstr>
      <vt:lpstr>PowerPoint Presentation</vt:lpstr>
      <vt:lpstr>PowerPoint Presentation</vt:lpstr>
      <vt:lpstr>Post-Traumatic Growth  Trauma may have positive effects which transcend simple adjustment and coping.  Post-traumatic growth (PTG) has five main areas:</vt:lpstr>
      <vt:lpstr>Transformation through Turmoil</vt:lpstr>
      <vt:lpstr>   A New Identity</vt:lpstr>
      <vt:lpstr>   Irene Murray</vt:lpstr>
      <vt:lpstr>Gill Hicks: Survivor of the 7/7 London Bombings</vt:lpstr>
      <vt:lpstr>Suicide and Spiritual Awakening – Eve’s Story</vt:lpstr>
      <vt:lpstr>Challenges </vt:lpstr>
      <vt:lpstr>The Importance of a Conceptual Framework</vt:lpstr>
      <vt:lpstr>Explaining Transformation Through Turmoil</vt:lpstr>
      <vt:lpstr>Why doesn’t everyone experience Transformation through Turmoil?</vt:lpstr>
      <vt:lpstr>Three Stages of Harnessing the Transformational Potential of Adversity</vt:lpstr>
      <vt:lpstr>The Alchemy of Acceptance  Exercise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Psychology of Awakening Experiences/ Understanding Higher States of Consciousness </dc:title>
  <cp:lastModifiedBy>Taylor, Steven</cp:lastModifiedBy>
  <cp:revision>54</cp:revision>
  <dcterms:modified xsi:type="dcterms:W3CDTF">2022-04-01T12:24:23Z</dcterms:modified>
</cp:coreProperties>
</file>