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56" r:id="rId2"/>
    <p:sldId id="306" r:id="rId3"/>
    <p:sldId id="323" r:id="rId4"/>
    <p:sldId id="260" r:id="rId5"/>
    <p:sldId id="266" r:id="rId6"/>
    <p:sldId id="274" r:id="rId7"/>
    <p:sldId id="322" r:id="rId8"/>
    <p:sldId id="259" r:id="rId9"/>
    <p:sldId id="292" r:id="rId10"/>
    <p:sldId id="279" r:id="rId11"/>
    <p:sldId id="283" r:id="rId12"/>
    <p:sldId id="311" r:id="rId13"/>
    <p:sldId id="324" r:id="rId14"/>
    <p:sldId id="278" r:id="rId15"/>
    <p:sldId id="325" r:id="rId16"/>
    <p:sldId id="326" r:id="rId17"/>
    <p:sldId id="341" r:id="rId18"/>
    <p:sldId id="331" r:id="rId19"/>
    <p:sldId id="296" r:id="rId20"/>
    <p:sldId id="329" r:id="rId21"/>
    <p:sldId id="303" r:id="rId22"/>
    <p:sldId id="334" r:id="rId23"/>
    <p:sldId id="330" r:id="rId24"/>
    <p:sldId id="339" r:id="rId25"/>
    <p:sldId id="338" r:id="rId26"/>
    <p:sldId id="337" r:id="rId27"/>
    <p:sldId id="335" r:id="rId28"/>
    <p:sldId id="333" r:id="rId29"/>
    <p:sldId id="27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5407" autoAdjust="0"/>
  </p:normalViewPr>
  <p:slideViewPr>
    <p:cSldViewPr snapToGrid="0">
      <p:cViewPr varScale="1">
        <p:scale>
          <a:sx n="109" d="100"/>
          <a:sy n="109" d="100"/>
        </p:scale>
        <p:origin x="55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193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JR\Google%20Drive\PhD\Portfolio\Small%20Scale%20Research%20Project\Data%20Analysis\SCN%20Research%20Permission%20Lis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JR\Google%20Drive\PhD\Portfolio\Small%20Scale%20Research%20Project\Data%20Analysis\Types%20of%20Experienc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Total Contacts by Year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Summary!$B$4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Summary!$A$5:$A$14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Summary!$B$5:$B$14</c:f>
              <c:numCache>
                <c:formatCode>General</c:formatCode>
                <c:ptCount val="10"/>
                <c:pt idx="0">
                  <c:v>61</c:v>
                </c:pt>
                <c:pt idx="1">
                  <c:v>77</c:v>
                </c:pt>
                <c:pt idx="2">
                  <c:v>89</c:v>
                </c:pt>
                <c:pt idx="3">
                  <c:v>71</c:v>
                </c:pt>
                <c:pt idx="4">
                  <c:v>194</c:v>
                </c:pt>
                <c:pt idx="5">
                  <c:v>225</c:v>
                </c:pt>
                <c:pt idx="6">
                  <c:v>215</c:v>
                </c:pt>
                <c:pt idx="7">
                  <c:v>199</c:v>
                </c:pt>
                <c:pt idx="8">
                  <c:v>216</c:v>
                </c:pt>
                <c:pt idx="9">
                  <c:v>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CD-46C8-BA9A-CC22CF935A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7778528"/>
        <c:axId val="477775248"/>
      </c:barChart>
      <c:catAx>
        <c:axId val="47777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7775248"/>
        <c:crosses val="autoZero"/>
        <c:auto val="1"/>
        <c:lblAlgn val="ctr"/>
        <c:lblOffset val="100"/>
        <c:noMultiLvlLbl val="0"/>
      </c:catAx>
      <c:valAx>
        <c:axId val="47777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777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'Question 29'!$C$3</c:f>
              <c:strCache>
                <c:ptCount val="1"/>
                <c:pt idx="0">
                  <c:v>Number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49-404E-BD6E-5C2F670827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49-404E-BD6E-5C2F670827A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49-404E-BD6E-5C2F670827A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49-404E-BD6E-5C2F670827A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C49-404E-BD6E-5C2F670827A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C49-404E-BD6E-5C2F670827A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C49-404E-BD6E-5C2F670827A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C49-404E-BD6E-5C2F670827A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C49-404E-BD6E-5C2F670827A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C49-404E-BD6E-5C2F670827A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C49-404E-BD6E-5C2F670827A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C49-404E-BD6E-5C2F670827A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DC49-404E-BD6E-5C2F670827A7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DC49-404E-BD6E-5C2F670827A7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DC49-404E-BD6E-5C2F670827A7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DC49-404E-BD6E-5C2F670827A7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DC49-404E-BD6E-5C2F670827A7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DC49-404E-BD6E-5C2F670827A7}"/>
              </c:ext>
            </c:extLst>
          </c:dPt>
          <c:dLbls>
            <c:dLbl>
              <c:idx val="0"/>
              <c:layout>
                <c:manualLayout>
                  <c:x val="0.17475321322418291"/>
                  <c:y val="2.132736838746622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49-404E-BD6E-5C2F670827A7}"/>
                </c:ext>
              </c:extLst>
            </c:dLbl>
            <c:dLbl>
              <c:idx val="2"/>
              <c:layout>
                <c:manualLayout>
                  <c:x val="1.7748373218081065E-2"/>
                  <c:y val="-0.1046979902657432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49-404E-BD6E-5C2F670827A7}"/>
                </c:ext>
              </c:extLst>
            </c:dLbl>
            <c:dLbl>
              <c:idx val="3"/>
              <c:layout>
                <c:manualLayout>
                  <c:x val="2.7305189566278462E-2"/>
                  <c:y val="-9.112602856462841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49-404E-BD6E-5C2F670827A7}"/>
                </c:ext>
              </c:extLst>
            </c:dLbl>
            <c:dLbl>
              <c:idx val="4"/>
              <c:layout>
                <c:manualLayout>
                  <c:x val="4.3688303306045603E-2"/>
                  <c:y val="-8.724832522145273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C49-404E-BD6E-5C2F670827A7}"/>
                </c:ext>
              </c:extLst>
            </c:dLbl>
            <c:dLbl>
              <c:idx val="5"/>
              <c:layout>
                <c:manualLayout>
                  <c:x val="0.14335224522296247"/>
                  <c:y val="-0.1279642103247973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C49-404E-BD6E-5C2F670827A7}"/>
                </c:ext>
              </c:extLst>
            </c:dLbl>
            <c:dLbl>
              <c:idx val="6"/>
              <c:layout>
                <c:manualLayout>
                  <c:x val="0.28806974992423884"/>
                  <c:y val="-1.16331100295270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821032650019173"/>
                      <c:h val="9.73334072234285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DC49-404E-BD6E-5C2F670827A7}"/>
                </c:ext>
              </c:extLst>
            </c:dLbl>
            <c:dLbl>
              <c:idx val="7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02027657577015"/>
                      <c:h val="9.73334072234285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DC49-404E-BD6E-5C2F670827A7}"/>
                </c:ext>
              </c:extLst>
            </c:dLbl>
            <c:dLbl>
              <c:idx val="8"/>
              <c:layout>
                <c:manualLayout>
                  <c:x val="-7.5089271307266045E-2"/>
                  <c:y val="-2.326622005905420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C49-404E-BD6E-5C2F670827A7}"/>
                </c:ext>
              </c:extLst>
            </c:dLbl>
            <c:dLbl>
              <c:idx val="10"/>
              <c:layout>
                <c:manualLayout>
                  <c:x val="-2.0478892174708919E-2"/>
                  <c:y val="-1.744966504429054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C49-404E-BD6E-5C2F670827A7}"/>
                </c:ext>
              </c:extLst>
            </c:dLbl>
            <c:dLbl>
              <c:idx val="11"/>
              <c:layout>
                <c:manualLayout>
                  <c:x val="0"/>
                  <c:y val="-5.622669847604731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C49-404E-BD6E-5C2F670827A7}"/>
                </c:ext>
              </c:extLst>
            </c:dLbl>
            <c:dLbl>
              <c:idx val="13"/>
              <c:layout>
                <c:manualLayout>
                  <c:x val="-8.8741866090405339E-2"/>
                  <c:y val="3.489933008858109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C49-404E-BD6E-5C2F670827A7}"/>
                </c:ext>
              </c:extLst>
            </c:dLbl>
            <c:dLbl>
              <c:idx val="14"/>
              <c:layout>
                <c:manualLayout>
                  <c:x val="-0.11877757461331177"/>
                  <c:y val="-3.877703343175677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DC49-404E-BD6E-5C2F670827A7}"/>
                </c:ext>
              </c:extLst>
            </c:dLbl>
            <c:dLbl>
              <c:idx val="15"/>
              <c:layout>
                <c:manualLayout>
                  <c:x val="-4.9149341219301403E-2"/>
                  <c:y val="-4.26547367749324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DC49-404E-BD6E-5C2F670827A7}"/>
                </c:ext>
              </c:extLst>
            </c:dLbl>
            <c:dLbl>
              <c:idx val="16"/>
              <c:layout>
                <c:manualLayout>
                  <c:x val="8.7376606612091401E-2"/>
                  <c:y val="-3.296047841699326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DC49-404E-BD6E-5C2F670827A7}"/>
                </c:ext>
              </c:extLst>
            </c:dLbl>
            <c:dLbl>
              <c:idx val="17"/>
              <c:layout>
                <c:manualLayout>
                  <c:x val="0.22390255444348434"/>
                  <c:y val="-3.877703343175678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DC49-404E-BD6E-5C2F670827A7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'Question 29'!$A$4:$A$21</c:f>
              <c:strCache>
                <c:ptCount val="18"/>
                <c:pt idx="0">
                  <c:v>Episodes of Unitive Consciousness (Peak Experiences)</c:v>
                </c:pt>
                <c:pt idx="1">
                  <c:v>Mystical Experience</c:v>
                </c:pt>
                <c:pt idx="2">
                  <c:v>Kundalini Awakening</c:v>
                </c:pt>
                <c:pt idx="3">
                  <c:v>Near-Death Experience</c:v>
                </c:pt>
                <c:pt idx="4">
                  <c:v>Shamanic Crisis or Journey</c:v>
                </c:pt>
                <c:pt idx="5">
                  <c:v>Psychological Renewal or Archetypal</c:v>
                </c:pt>
                <c:pt idx="6">
                  <c:v>Awakening of Extrasensory Perception or Psychic Opening</c:v>
                </c:pt>
                <c:pt idx="7">
                  <c:v>Emergence of Past-Life Memories or a Karmic Pattern</c:v>
                </c:pt>
                <c:pt idx="8">
                  <c:v>Communication with Non-Earthly Beings</c:v>
                </c:pt>
                <c:pt idx="9">
                  <c:v>Communication with the Dead</c:v>
                </c:pt>
                <c:pt idx="10">
                  <c:v>Experiences of Close Encounters with UFOs</c:v>
                </c:pt>
                <c:pt idx="11">
                  <c:v>Channelling or Possession State</c:v>
                </c:pt>
                <c:pt idx="12">
                  <c:v>Energetic Experience Within the Body</c:v>
                </c:pt>
                <c:pt idx="13">
                  <c:v>Hallucinogenic Drug Experience</c:v>
                </c:pt>
                <c:pt idx="14">
                  <c:v>Religious Conversion Experience</c:v>
                </c:pt>
                <c:pt idx="15">
                  <c:v>Out-of-Body Experience (OBE)</c:v>
                </c:pt>
                <c:pt idx="16">
                  <c:v>Not sure/Don't Know</c:v>
                </c:pt>
                <c:pt idx="17">
                  <c:v>Other (please specify)</c:v>
                </c:pt>
              </c:strCache>
            </c:strRef>
          </c:cat>
          <c:val>
            <c:numRef>
              <c:f>'Question 29'!$C$4:$C$21</c:f>
              <c:numCache>
                <c:formatCode>General</c:formatCode>
                <c:ptCount val="18"/>
                <c:pt idx="0">
                  <c:v>38</c:v>
                </c:pt>
                <c:pt idx="1">
                  <c:v>42</c:v>
                </c:pt>
                <c:pt idx="2">
                  <c:v>24</c:v>
                </c:pt>
                <c:pt idx="3">
                  <c:v>8</c:v>
                </c:pt>
                <c:pt idx="4">
                  <c:v>29</c:v>
                </c:pt>
                <c:pt idx="5">
                  <c:v>24</c:v>
                </c:pt>
                <c:pt idx="6">
                  <c:v>33</c:v>
                </c:pt>
                <c:pt idx="7">
                  <c:v>17</c:v>
                </c:pt>
                <c:pt idx="8">
                  <c:v>18</c:v>
                </c:pt>
                <c:pt idx="9">
                  <c:v>20</c:v>
                </c:pt>
                <c:pt idx="10">
                  <c:v>3</c:v>
                </c:pt>
                <c:pt idx="11">
                  <c:v>16</c:v>
                </c:pt>
                <c:pt idx="12">
                  <c:v>31</c:v>
                </c:pt>
                <c:pt idx="13">
                  <c:v>9</c:v>
                </c:pt>
                <c:pt idx="14">
                  <c:v>11</c:v>
                </c:pt>
                <c:pt idx="15">
                  <c:v>13</c:v>
                </c:pt>
                <c:pt idx="16">
                  <c:v>3</c:v>
                </c:pt>
                <c:pt idx="17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DC49-404E-BD6E-5C2F67082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F9632F-CF26-4DB9-9C96-CE94E45C7FC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B33609C-E59F-405A-BC08-B3DACAFE3062}">
      <dgm:prSet phldrT="[Text]"/>
      <dgm:spPr/>
      <dgm:t>
        <a:bodyPr/>
        <a:lstStyle/>
        <a:p>
          <a:r>
            <a:rPr lang="en-GB" dirty="0"/>
            <a:t>Stakeholder Consultation &amp; Information</a:t>
          </a:r>
        </a:p>
      </dgm:t>
    </dgm:pt>
    <dgm:pt modelId="{5F051FF0-A1B4-4973-AB09-0E65D99607EB}" type="parTrans" cxnId="{41584610-D26D-47BA-B805-2FB49B6E6C5B}">
      <dgm:prSet/>
      <dgm:spPr/>
      <dgm:t>
        <a:bodyPr/>
        <a:lstStyle/>
        <a:p>
          <a:endParaRPr lang="en-GB"/>
        </a:p>
      </dgm:t>
    </dgm:pt>
    <dgm:pt modelId="{11325724-5AF6-4F79-84F6-D00C3268F356}" type="sibTrans" cxnId="{41584610-D26D-47BA-B805-2FB49B6E6C5B}">
      <dgm:prSet/>
      <dgm:spPr/>
      <dgm:t>
        <a:bodyPr/>
        <a:lstStyle/>
        <a:p>
          <a:endParaRPr lang="en-GB"/>
        </a:p>
      </dgm:t>
    </dgm:pt>
    <dgm:pt modelId="{4B730628-0503-4278-A746-5726C4BDEE5F}">
      <dgm:prSet phldrT="[Text]"/>
      <dgm:spPr/>
      <dgm:t>
        <a:bodyPr/>
        <a:lstStyle/>
        <a:p>
          <a:r>
            <a:rPr lang="en-GB" dirty="0"/>
            <a:t>CCCU &amp; PDF</a:t>
          </a:r>
        </a:p>
        <a:p>
          <a:r>
            <a:rPr lang="en-GB" dirty="0"/>
            <a:t>The Researcher</a:t>
          </a:r>
        </a:p>
        <a:p>
          <a:r>
            <a:rPr lang="en-GB" dirty="0"/>
            <a:t>Participants</a:t>
          </a:r>
        </a:p>
        <a:p>
          <a:r>
            <a:rPr lang="en-GB" dirty="0"/>
            <a:t>SCN Volunteers</a:t>
          </a:r>
        </a:p>
        <a:p>
          <a:r>
            <a:rPr lang="en-GB" dirty="0"/>
            <a:t>SCN Directors</a:t>
          </a:r>
        </a:p>
        <a:p>
          <a:r>
            <a:rPr lang="en-GB" dirty="0"/>
            <a:t>Other Researchers</a:t>
          </a:r>
        </a:p>
        <a:p>
          <a:r>
            <a:rPr lang="en-GB" dirty="0"/>
            <a:t>Therapists</a:t>
          </a:r>
        </a:p>
        <a:p>
          <a:r>
            <a:rPr lang="en-GB" dirty="0"/>
            <a:t>Support Organisations</a:t>
          </a:r>
        </a:p>
      </dgm:t>
    </dgm:pt>
    <dgm:pt modelId="{58571376-1AF8-472A-977C-2ACA8A84680D}" type="parTrans" cxnId="{6C6025D6-D691-4EF9-AEF0-E4CD9E30E05D}">
      <dgm:prSet/>
      <dgm:spPr/>
      <dgm:t>
        <a:bodyPr/>
        <a:lstStyle/>
        <a:p>
          <a:endParaRPr lang="en-GB"/>
        </a:p>
      </dgm:t>
    </dgm:pt>
    <dgm:pt modelId="{3F15E11E-54C2-47AC-BD7C-A67281B1D97E}" type="sibTrans" cxnId="{6C6025D6-D691-4EF9-AEF0-E4CD9E30E05D}">
      <dgm:prSet/>
      <dgm:spPr/>
      <dgm:t>
        <a:bodyPr/>
        <a:lstStyle/>
        <a:p>
          <a:endParaRPr lang="en-GB"/>
        </a:p>
      </dgm:t>
    </dgm:pt>
    <dgm:pt modelId="{368E80DE-BDFF-4766-8351-595BF7DA178B}">
      <dgm:prSet phldrT="[Text]"/>
      <dgm:spPr/>
      <dgm:t>
        <a:bodyPr/>
        <a:lstStyle/>
        <a:p>
          <a:r>
            <a:rPr lang="en-GB" dirty="0"/>
            <a:t>Study Design</a:t>
          </a:r>
        </a:p>
      </dgm:t>
    </dgm:pt>
    <dgm:pt modelId="{BEE41E0C-4A40-4BD9-8D28-C2EDFB40FC19}" type="parTrans" cxnId="{FB94BCB1-B3A7-487F-A7E3-766AC9C06293}">
      <dgm:prSet/>
      <dgm:spPr/>
      <dgm:t>
        <a:bodyPr/>
        <a:lstStyle/>
        <a:p>
          <a:endParaRPr lang="en-GB"/>
        </a:p>
      </dgm:t>
    </dgm:pt>
    <dgm:pt modelId="{8915AE43-1EDB-4C06-A214-B5BA0572C1AE}" type="sibTrans" cxnId="{FB94BCB1-B3A7-487F-A7E3-766AC9C06293}">
      <dgm:prSet/>
      <dgm:spPr/>
      <dgm:t>
        <a:bodyPr/>
        <a:lstStyle/>
        <a:p>
          <a:endParaRPr lang="en-GB"/>
        </a:p>
      </dgm:t>
    </dgm:pt>
    <dgm:pt modelId="{270173BC-83E6-460A-888B-BF56FE85ECF2}">
      <dgm:prSet phldrT="[Text]"/>
      <dgm:spPr/>
      <dgm:t>
        <a:bodyPr/>
        <a:lstStyle/>
        <a:p>
          <a:r>
            <a:rPr lang="en-GB" dirty="0"/>
            <a:t>Data Protection &amp; GDPR</a:t>
          </a:r>
        </a:p>
        <a:p>
          <a:r>
            <a:rPr lang="en-GB" dirty="0"/>
            <a:t>Participants Database</a:t>
          </a:r>
        </a:p>
        <a:p>
          <a:r>
            <a:rPr lang="en-GB" dirty="0"/>
            <a:t>Survey Specification</a:t>
          </a:r>
        </a:p>
        <a:p>
          <a:r>
            <a:rPr lang="en-GB" dirty="0"/>
            <a:t>Peer Feedback</a:t>
          </a:r>
        </a:p>
        <a:p>
          <a:r>
            <a:rPr lang="en-GB" dirty="0"/>
            <a:t>Survey Pilot</a:t>
          </a:r>
        </a:p>
      </dgm:t>
    </dgm:pt>
    <dgm:pt modelId="{6CF5265A-66F7-4512-A35E-67D63B43528F}" type="parTrans" cxnId="{8DE3A66C-BD30-4974-8DDC-B2E2F54E80C5}">
      <dgm:prSet/>
      <dgm:spPr/>
      <dgm:t>
        <a:bodyPr/>
        <a:lstStyle/>
        <a:p>
          <a:endParaRPr lang="en-GB"/>
        </a:p>
      </dgm:t>
    </dgm:pt>
    <dgm:pt modelId="{26580557-458E-413E-A07D-2F46A53D0544}" type="sibTrans" cxnId="{8DE3A66C-BD30-4974-8DDC-B2E2F54E80C5}">
      <dgm:prSet/>
      <dgm:spPr/>
      <dgm:t>
        <a:bodyPr/>
        <a:lstStyle/>
        <a:p>
          <a:endParaRPr lang="en-GB"/>
        </a:p>
      </dgm:t>
    </dgm:pt>
    <dgm:pt modelId="{8A76AC16-FD77-494C-BCEE-52CCE9C83738}">
      <dgm:prSet phldrT="[Text]"/>
      <dgm:spPr/>
      <dgm:t>
        <a:bodyPr/>
        <a:lstStyle/>
        <a:p>
          <a:r>
            <a:rPr lang="en-GB" dirty="0"/>
            <a:t>Data Collection</a:t>
          </a:r>
        </a:p>
      </dgm:t>
    </dgm:pt>
    <dgm:pt modelId="{042E581B-1FE0-428D-8BE5-5108221A1F2E}" type="parTrans" cxnId="{138D8819-791B-4017-87F6-BBA8A1372CB6}">
      <dgm:prSet/>
      <dgm:spPr/>
      <dgm:t>
        <a:bodyPr/>
        <a:lstStyle/>
        <a:p>
          <a:endParaRPr lang="en-GB"/>
        </a:p>
      </dgm:t>
    </dgm:pt>
    <dgm:pt modelId="{F27993C0-6213-44BA-8072-89559F56F671}" type="sibTrans" cxnId="{138D8819-791B-4017-87F6-BBA8A1372CB6}">
      <dgm:prSet/>
      <dgm:spPr/>
      <dgm:t>
        <a:bodyPr/>
        <a:lstStyle/>
        <a:p>
          <a:endParaRPr lang="en-GB"/>
        </a:p>
      </dgm:t>
    </dgm:pt>
    <dgm:pt modelId="{249D4DAC-E720-4820-8D4A-A34718CC4255}">
      <dgm:prSet phldrT="[Text]"/>
      <dgm:spPr/>
      <dgm:t>
        <a:bodyPr/>
        <a:lstStyle/>
        <a:p>
          <a:r>
            <a:rPr lang="en-GB" dirty="0"/>
            <a:t>Initial Audit of Emails</a:t>
          </a:r>
        </a:p>
        <a:p>
          <a:r>
            <a:rPr lang="en-GB" dirty="0"/>
            <a:t>Participant Invitations</a:t>
          </a:r>
        </a:p>
        <a:p>
          <a:r>
            <a:rPr lang="en-GB" dirty="0"/>
            <a:t>Participant Queries</a:t>
          </a:r>
        </a:p>
        <a:p>
          <a:r>
            <a:rPr lang="en-GB" dirty="0"/>
            <a:t>Online Survey</a:t>
          </a:r>
        </a:p>
        <a:p>
          <a:r>
            <a:rPr lang="en-GB" dirty="0"/>
            <a:t>Compilation of Emails</a:t>
          </a:r>
        </a:p>
      </dgm:t>
    </dgm:pt>
    <dgm:pt modelId="{6EB5FA5B-7127-4B0C-A58F-34673CE14BB7}" type="parTrans" cxnId="{C3BC85CC-AF11-4D42-8C55-F30F793E13BE}">
      <dgm:prSet/>
      <dgm:spPr/>
      <dgm:t>
        <a:bodyPr/>
        <a:lstStyle/>
        <a:p>
          <a:endParaRPr lang="en-GB"/>
        </a:p>
      </dgm:t>
    </dgm:pt>
    <dgm:pt modelId="{3364844D-D670-4ABE-B7BC-BD02E5767F38}" type="sibTrans" cxnId="{C3BC85CC-AF11-4D42-8C55-F30F793E13BE}">
      <dgm:prSet/>
      <dgm:spPr/>
      <dgm:t>
        <a:bodyPr/>
        <a:lstStyle/>
        <a:p>
          <a:endParaRPr lang="en-GB"/>
        </a:p>
      </dgm:t>
    </dgm:pt>
    <dgm:pt modelId="{7DBEF0F7-3410-4B01-A382-A8C18A6B58E4}">
      <dgm:prSet/>
      <dgm:spPr/>
      <dgm:t>
        <a:bodyPr/>
        <a:lstStyle/>
        <a:p>
          <a:r>
            <a:rPr lang="en-GB" dirty="0"/>
            <a:t>Data Analysis</a:t>
          </a:r>
        </a:p>
      </dgm:t>
    </dgm:pt>
    <dgm:pt modelId="{4253A9CC-BD60-44E1-B67A-40F229E33926}" type="parTrans" cxnId="{74C11058-EA12-47E3-8EDB-0D8A04C77D1D}">
      <dgm:prSet/>
      <dgm:spPr/>
      <dgm:t>
        <a:bodyPr/>
        <a:lstStyle/>
        <a:p>
          <a:endParaRPr lang="en-GB"/>
        </a:p>
      </dgm:t>
    </dgm:pt>
    <dgm:pt modelId="{A26C9595-CD50-49E6-A3A0-180B4A445532}" type="sibTrans" cxnId="{74C11058-EA12-47E3-8EDB-0D8A04C77D1D}">
      <dgm:prSet/>
      <dgm:spPr/>
      <dgm:t>
        <a:bodyPr/>
        <a:lstStyle/>
        <a:p>
          <a:endParaRPr lang="en-GB"/>
        </a:p>
      </dgm:t>
    </dgm:pt>
    <dgm:pt modelId="{B21430ED-740B-4D20-92F6-52CB7D4D2C36}">
      <dgm:prSet/>
      <dgm:spPr/>
      <dgm:t>
        <a:bodyPr/>
        <a:lstStyle/>
        <a:p>
          <a:r>
            <a:rPr lang="en-GB" dirty="0"/>
            <a:t>Attitude Ratings</a:t>
          </a:r>
        </a:p>
        <a:p>
          <a:r>
            <a:rPr lang="en-GB" dirty="0"/>
            <a:t>Thematic Analysis (Deductive)</a:t>
          </a:r>
        </a:p>
        <a:p>
          <a:r>
            <a:rPr lang="en-GB" dirty="0"/>
            <a:t>Thematic Analysis (Inductive)</a:t>
          </a:r>
        </a:p>
      </dgm:t>
    </dgm:pt>
    <dgm:pt modelId="{203E3F1D-9F00-4CF1-8AD6-8CD4895DCE35}" type="parTrans" cxnId="{05F81C62-746E-4E1B-87DC-15F5DC6FE6DB}">
      <dgm:prSet/>
      <dgm:spPr/>
      <dgm:t>
        <a:bodyPr/>
        <a:lstStyle/>
        <a:p>
          <a:endParaRPr lang="en-GB"/>
        </a:p>
      </dgm:t>
    </dgm:pt>
    <dgm:pt modelId="{32BCC992-4A8D-47A4-B3B8-32F5A19A89CC}" type="sibTrans" cxnId="{05F81C62-746E-4E1B-87DC-15F5DC6FE6DB}">
      <dgm:prSet/>
      <dgm:spPr/>
      <dgm:t>
        <a:bodyPr/>
        <a:lstStyle/>
        <a:p>
          <a:endParaRPr lang="en-GB"/>
        </a:p>
      </dgm:t>
    </dgm:pt>
    <dgm:pt modelId="{BD6E2BD1-9E63-482E-898A-9E54B56A099E}" type="pres">
      <dgm:prSet presAssocID="{5EF9632F-CF26-4DB9-9C96-CE94E45C7FCB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E2E8A57B-1310-4D8F-9D3A-54FA37C23332}" type="pres">
      <dgm:prSet presAssocID="{0B33609C-E59F-405A-BC08-B3DACAFE3062}" presName="parentText1" presStyleLbl="node1" presStyleIdx="0" presStyleCnt="4">
        <dgm:presLayoutVars>
          <dgm:chMax/>
          <dgm:chPref val="3"/>
          <dgm:bulletEnabled val="1"/>
        </dgm:presLayoutVars>
      </dgm:prSet>
      <dgm:spPr/>
    </dgm:pt>
    <dgm:pt modelId="{01C7A03A-6074-4802-B721-C5BA8C62F70D}" type="pres">
      <dgm:prSet presAssocID="{0B33609C-E59F-405A-BC08-B3DACAFE3062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</dgm:pt>
    <dgm:pt modelId="{6BEEC4E7-C3E4-4794-8B46-D93824F1065A}" type="pres">
      <dgm:prSet presAssocID="{368E80DE-BDFF-4766-8351-595BF7DA178B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B92EB694-395B-4A7B-81A5-85870F479974}" type="pres">
      <dgm:prSet presAssocID="{368E80DE-BDFF-4766-8351-595BF7DA178B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</dgm:pt>
    <dgm:pt modelId="{1C761F6D-BE1F-4A86-B6CA-4A01EA12EB4A}" type="pres">
      <dgm:prSet presAssocID="{8A76AC16-FD77-494C-BCEE-52CCE9C83738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484FD963-E422-46A3-8208-AA6170BE5650}" type="pres">
      <dgm:prSet presAssocID="{8A76AC16-FD77-494C-BCEE-52CCE9C83738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</dgm:pt>
    <dgm:pt modelId="{DF753226-AE2B-41BA-9EEB-3EBC7713B3AA}" type="pres">
      <dgm:prSet presAssocID="{7DBEF0F7-3410-4B01-A382-A8C18A6B58E4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  <dgm:pt modelId="{1FEFEC55-C986-4BEF-BD81-A1DAE19C4524}" type="pres">
      <dgm:prSet presAssocID="{7DBEF0F7-3410-4B01-A382-A8C18A6B58E4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1584610-D26D-47BA-B805-2FB49B6E6C5B}" srcId="{5EF9632F-CF26-4DB9-9C96-CE94E45C7FCB}" destId="{0B33609C-E59F-405A-BC08-B3DACAFE3062}" srcOrd="0" destOrd="0" parTransId="{5F051FF0-A1B4-4973-AB09-0E65D99607EB}" sibTransId="{11325724-5AF6-4F79-84F6-D00C3268F356}"/>
    <dgm:cxn modelId="{138D8819-791B-4017-87F6-BBA8A1372CB6}" srcId="{5EF9632F-CF26-4DB9-9C96-CE94E45C7FCB}" destId="{8A76AC16-FD77-494C-BCEE-52CCE9C83738}" srcOrd="2" destOrd="0" parTransId="{042E581B-1FE0-428D-8BE5-5108221A1F2E}" sibTransId="{F27993C0-6213-44BA-8072-89559F56F671}"/>
    <dgm:cxn modelId="{D0E3C73C-B0C5-4BC9-8569-D703CCE40F95}" type="presOf" srcId="{0B33609C-E59F-405A-BC08-B3DACAFE3062}" destId="{E2E8A57B-1310-4D8F-9D3A-54FA37C23332}" srcOrd="0" destOrd="0" presId="urn:microsoft.com/office/officeart/2009/3/layout/IncreasingArrowsProcess"/>
    <dgm:cxn modelId="{05F81C62-746E-4E1B-87DC-15F5DC6FE6DB}" srcId="{7DBEF0F7-3410-4B01-A382-A8C18A6B58E4}" destId="{B21430ED-740B-4D20-92F6-52CB7D4D2C36}" srcOrd="0" destOrd="0" parTransId="{203E3F1D-9F00-4CF1-8AD6-8CD4895DCE35}" sibTransId="{32BCC992-4A8D-47A4-B3B8-32F5A19A89CC}"/>
    <dgm:cxn modelId="{BA15D944-D0B6-463E-9A95-2E7562A46048}" type="presOf" srcId="{270173BC-83E6-460A-888B-BF56FE85ECF2}" destId="{B92EB694-395B-4A7B-81A5-85870F479974}" srcOrd="0" destOrd="0" presId="urn:microsoft.com/office/officeart/2009/3/layout/IncreasingArrowsProcess"/>
    <dgm:cxn modelId="{8DE3A66C-BD30-4974-8DDC-B2E2F54E80C5}" srcId="{368E80DE-BDFF-4766-8351-595BF7DA178B}" destId="{270173BC-83E6-460A-888B-BF56FE85ECF2}" srcOrd="0" destOrd="0" parTransId="{6CF5265A-66F7-4512-A35E-67D63B43528F}" sibTransId="{26580557-458E-413E-A07D-2F46A53D0544}"/>
    <dgm:cxn modelId="{2F08B074-103B-4636-9BC4-46A4E181F94A}" type="presOf" srcId="{8A76AC16-FD77-494C-BCEE-52CCE9C83738}" destId="{1C761F6D-BE1F-4A86-B6CA-4A01EA12EB4A}" srcOrd="0" destOrd="0" presId="urn:microsoft.com/office/officeart/2009/3/layout/IncreasingArrowsProcess"/>
    <dgm:cxn modelId="{74C11058-EA12-47E3-8EDB-0D8A04C77D1D}" srcId="{5EF9632F-CF26-4DB9-9C96-CE94E45C7FCB}" destId="{7DBEF0F7-3410-4B01-A382-A8C18A6B58E4}" srcOrd="3" destOrd="0" parTransId="{4253A9CC-BD60-44E1-B67A-40F229E33926}" sibTransId="{A26C9595-CD50-49E6-A3A0-180B4A445532}"/>
    <dgm:cxn modelId="{B2356C84-AB02-4C2D-9380-E1CFB2B23251}" type="presOf" srcId="{7DBEF0F7-3410-4B01-A382-A8C18A6B58E4}" destId="{DF753226-AE2B-41BA-9EEB-3EBC7713B3AA}" srcOrd="0" destOrd="0" presId="urn:microsoft.com/office/officeart/2009/3/layout/IncreasingArrowsProcess"/>
    <dgm:cxn modelId="{122B27AC-D923-40A7-8C50-F03F4B44D22F}" type="presOf" srcId="{368E80DE-BDFF-4766-8351-595BF7DA178B}" destId="{6BEEC4E7-C3E4-4794-8B46-D93824F1065A}" srcOrd="0" destOrd="0" presId="urn:microsoft.com/office/officeart/2009/3/layout/IncreasingArrowsProcess"/>
    <dgm:cxn modelId="{FB94BCB1-B3A7-487F-A7E3-766AC9C06293}" srcId="{5EF9632F-CF26-4DB9-9C96-CE94E45C7FCB}" destId="{368E80DE-BDFF-4766-8351-595BF7DA178B}" srcOrd="1" destOrd="0" parTransId="{BEE41E0C-4A40-4BD9-8D28-C2EDFB40FC19}" sibTransId="{8915AE43-1EDB-4C06-A214-B5BA0572C1AE}"/>
    <dgm:cxn modelId="{5EAFF2CA-AA66-4062-9128-C54B18841A91}" type="presOf" srcId="{5EF9632F-CF26-4DB9-9C96-CE94E45C7FCB}" destId="{BD6E2BD1-9E63-482E-898A-9E54B56A099E}" srcOrd="0" destOrd="0" presId="urn:microsoft.com/office/officeart/2009/3/layout/IncreasingArrowsProcess"/>
    <dgm:cxn modelId="{C3BC85CC-AF11-4D42-8C55-F30F793E13BE}" srcId="{8A76AC16-FD77-494C-BCEE-52CCE9C83738}" destId="{249D4DAC-E720-4820-8D4A-A34718CC4255}" srcOrd="0" destOrd="0" parTransId="{6EB5FA5B-7127-4B0C-A58F-34673CE14BB7}" sibTransId="{3364844D-D670-4ABE-B7BC-BD02E5767F38}"/>
    <dgm:cxn modelId="{F8955DCD-2172-4DF7-A6BE-0E02DDEEC5F6}" type="presOf" srcId="{4B730628-0503-4278-A746-5726C4BDEE5F}" destId="{01C7A03A-6074-4802-B721-C5BA8C62F70D}" srcOrd="0" destOrd="0" presId="urn:microsoft.com/office/officeart/2009/3/layout/IncreasingArrowsProcess"/>
    <dgm:cxn modelId="{6C6025D6-D691-4EF9-AEF0-E4CD9E30E05D}" srcId="{0B33609C-E59F-405A-BC08-B3DACAFE3062}" destId="{4B730628-0503-4278-A746-5726C4BDEE5F}" srcOrd="0" destOrd="0" parTransId="{58571376-1AF8-472A-977C-2ACA8A84680D}" sibTransId="{3F15E11E-54C2-47AC-BD7C-A67281B1D97E}"/>
    <dgm:cxn modelId="{4848B0E4-7639-4F73-9CB9-4F52AE736CDA}" type="presOf" srcId="{249D4DAC-E720-4820-8D4A-A34718CC4255}" destId="{484FD963-E422-46A3-8208-AA6170BE5650}" srcOrd="0" destOrd="0" presId="urn:microsoft.com/office/officeart/2009/3/layout/IncreasingArrowsProcess"/>
    <dgm:cxn modelId="{BE2DD5E7-145F-4E8C-A668-3BF231B8A35A}" type="presOf" srcId="{B21430ED-740B-4D20-92F6-52CB7D4D2C36}" destId="{1FEFEC55-C986-4BEF-BD81-A1DAE19C4524}" srcOrd="0" destOrd="0" presId="urn:microsoft.com/office/officeart/2009/3/layout/IncreasingArrowsProcess"/>
    <dgm:cxn modelId="{76CC8EE1-72FB-4ED8-ACBE-BFCD67077F78}" type="presParOf" srcId="{BD6E2BD1-9E63-482E-898A-9E54B56A099E}" destId="{E2E8A57B-1310-4D8F-9D3A-54FA37C23332}" srcOrd="0" destOrd="0" presId="urn:microsoft.com/office/officeart/2009/3/layout/IncreasingArrowsProcess"/>
    <dgm:cxn modelId="{90A0752B-B9CB-485C-8AC3-582DAD2D4F38}" type="presParOf" srcId="{BD6E2BD1-9E63-482E-898A-9E54B56A099E}" destId="{01C7A03A-6074-4802-B721-C5BA8C62F70D}" srcOrd="1" destOrd="0" presId="urn:microsoft.com/office/officeart/2009/3/layout/IncreasingArrowsProcess"/>
    <dgm:cxn modelId="{4B6071DB-B602-40B4-B9D3-E4DE1C3D5032}" type="presParOf" srcId="{BD6E2BD1-9E63-482E-898A-9E54B56A099E}" destId="{6BEEC4E7-C3E4-4794-8B46-D93824F1065A}" srcOrd="2" destOrd="0" presId="urn:microsoft.com/office/officeart/2009/3/layout/IncreasingArrowsProcess"/>
    <dgm:cxn modelId="{CD8D73F0-5947-4940-9244-4FB2FD32E4D1}" type="presParOf" srcId="{BD6E2BD1-9E63-482E-898A-9E54B56A099E}" destId="{B92EB694-395B-4A7B-81A5-85870F479974}" srcOrd="3" destOrd="0" presId="urn:microsoft.com/office/officeart/2009/3/layout/IncreasingArrowsProcess"/>
    <dgm:cxn modelId="{C714CFD2-108B-45CE-94FD-6CBC03AF96B2}" type="presParOf" srcId="{BD6E2BD1-9E63-482E-898A-9E54B56A099E}" destId="{1C761F6D-BE1F-4A86-B6CA-4A01EA12EB4A}" srcOrd="4" destOrd="0" presId="urn:microsoft.com/office/officeart/2009/3/layout/IncreasingArrowsProcess"/>
    <dgm:cxn modelId="{440E6613-A493-4AE7-86E0-9132F0281CB2}" type="presParOf" srcId="{BD6E2BD1-9E63-482E-898A-9E54B56A099E}" destId="{484FD963-E422-46A3-8208-AA6170BE5650}" srcOrd="5" destOrd="0" presId="urn:microsoft.com/office/officeart/2009/3/layout/IncreasingArrowsProcess"/>
    <dgm:cxn modelId="{3197258D-34F3-4E25-8C68-EB853C19C32C}" type="presParOf" srcId="{BD6E2BD1-9E63-482E-898A-9E54B56A099E}" destId="{DF753226-AE2B-41BA-9EEB-3EBC7713B3AA}" srcOrd="6" destOrd="0" presId="urn:microsoft.com/office/officeart/2009/3/layout/IncreasingArrowsProcess"/>
    <dgm:cxn modelId="{F18BB859-458B-4BD0-A494-8FDFB1C470B7}" type="presParOf" srcId="{BD6E2BD1-9E63-482E-898A-9E54B56A099E}" destId="{1FEFEC55-C986-4BEF-BD81-A1DAE19C4524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8A57B-1310-4D8F-9D3A-54FA37C23332}">
      <dsp:nvSpPr>
        <dsp:cNvPr id="0" name=""/>
        <dsp:cNvSpPr/>
      </dsp:nvSpPr>
      <dsp:spPr>
        <a:xfrm>
          <a:off x="303698" y="35970"/>
          <a:ext cx="10075257" cy="146680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32855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Stakeholder Consultation &amp; Information</a:t>
          </a:r>
        </a:p>
      </dsp:txBody>
      <dsp:txXfrm>
        <a:off x="303698" y="402672"/>
        <a:ext cx="9708556" cy="733403"/>
      </dsp:txXfrm>
    </dsp:sp>
    <dsp:sp modelId="{01C7A03A-6074-4802-B721-C5BA8C62F70D}">
      <dsp:nvSpPr>
        <dsp:cNvPr id="0" name=""/>
        <dsp:cNvSpPr/>
      </dsp:nvSpPr>
      <dsp:spPr>
        <a:xfrm>
          <a:off x="303698" y="1169482"/>
          <a:ext cx="2322346" cy="27131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CCCU &amp; PDF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The Researcher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Participants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SCN Volunteers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SCN Directors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Other Researchers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Therapists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Support Organisations</a:t>
          </a:r>
        </a:p>
      </dsp:txBody>
      <dsp:txXfrm>
        <a:off x="303698" y="1169482"/>
        <a:ext cx="2322346" cy="2713149"/>
      </dsp:txXfrm>
    </dsp:sp>
    <dsp:sp modelId="{6BEEC4E7-C3E4-4794-8B46-D93824F1065A}">
      <dsp:nvSpPr>
        <dsp:cNvPr id="0" name=""/>
        <dsp:cNvSpPr/>
      </dsp:nvSpPr>
      <dsp:spPr>
        <a:xfrm>
          <a:off x="2626045" y="524732"/>
          <a:ext cx="7752910" cy="146680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32855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Study Design</a:t>
          </a:r>
        </a:p>
      </dsp:txBody>
      <dsp:txXfrm>
        <a:off x="2626045" y="891434"/>
        <a:ext cx="7386209" cy="733403"/>
      </dsp:txXfrm>
    </dsp:sp>
    <dsp:sp modelId="{B92EB694-395B-4A7B-81A5-85870F479974}">
      <dsp:nvSpPr>
        <dsp:cNvPr id="0" name=""/>
        <dsp:cNvSpPr/>
      </dsp:nvSpPr>
      <dsp:spPr>
        <a:xfrm>
          <a:off x="2626045" y="1658244"/>
          <a:ext cx="2322346" cy="26439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Data Protection &amp; GDPR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Participants Database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Survey Specification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Peer Feedback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Survey Pilot</a:t>
          </a:r>
        </a:p>
      </dsp:txBody>
      <dsp:txXfrm>
        <a:off x="2626045" y="1658244"/>
        <a:ext cx="2322346" cy="2643994"/>
      </dsp:txXfrm>
    </dsp:sp>
    <dsp:sp modelId="{1C761F6D-BE1F-4A86-B6CA-4A01EA12EB4A}">
      <dsp:nvSpPr>
        <dsp:cNvPr id="0" name=""/>
        <dsp:cNvSpPr/>
      </dsp:nvSpPr>
      <dsp:spPr>
        <a:xfrm>
          <a:off x="4948391" y="1013494"/>
          <a:ext cx="5430563" cy="146680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32855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Data Collection</a:t>
          </a:r>
        </a:p>
      </dsp:txBody>
      <dsp:txXfrm>
        <a:off x="4948391" y="1380196"/>
        <a:ext cx="5063862" cy="733403"/>
      </dsp:txXfrm>
    </dsp:sp>
    <dsp:sp modelId="{484FD963-E422-46A3-8208-AA6170BE5650}">
      <dsp:nvSpPr>
        <dsp:cNvPr id="0" name=""/>
        <dsp:cNvSpPr/>
      </dsp:nvSpPr>
      <dsp:spPr>
        <a:xfrm>
          <a:off x="4948391" y="2147006"/>
          <a:ext cx="2322346" cy="26616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Initial Audit of Emails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Participant Invitations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Participant Queries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Online Survey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Compilation of Emails</a:t>
          </a:r>
        </a:p>
      </dsp:txBody>
      <dsp:txXfrm>
        <a:off x="4948391" y="2147006"/>
        <a:ext cx="2322346" cy="2661673"/>
      </dsp:txXfrm>
    </dsp:sp>
    <dsp:sp modelId="{DF753226-AE2B-41BA-9EEB-3EBC7713B3AA}">
      <dsp:nvSpPr>
        <dsp:cNvPr id="0" name=""/>
        <dsp:cNvSpPr/>
      </dsp:nvSpPr>
      <dsp:spPr>
        <a:xfrm>
          <a:off x="7270738" y="1502256"/>
          <a:ext cx="3108216" cy="146680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32855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Data Analysis</a:t>
          </a:r>
        </a:p>
      </dsp:txBody>
      <dsp:txXfrm>
        <a:off x="7270738" y="1868958"/>
        <a:ext cx="2741515" cy="733403"/>
      </dsp:txXfrm>
    </dsp:sp>
    <dsp:sp modelId="{1FEFEC55-C986-4BEF-BD81-A1DAE19C4524}">
      <dsp:nvSpPr>
        <dsp:cNvPr id="0" name=""/>
        <dsp:cNvSpPr/>
      </dsp:nvSpPr>
      <dsp:spPr>
        <a:xfrm>
          <a:off x="7270738" y="2635768"/>
          <a:ext cx="2343504" cy="26928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Attitude Ratings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Thematic Analysis (Deductive)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Thematic Analysis (Inductive)</a:t>
          </a:r>
        </a:p>
      </dsp:txBody>
      <dsp:txXfrm>
        <a:off x="7270738" y="2635768"/>
        <a:ext cx="2343504" cy="2692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2BA8C2E-D80A-4C5F-A870-96B76D50F1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FFB90D-8955-47BB-9960-8591968F4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65FD4-0B85-4955-B0CD-A8E5D0FD0587}" type="datetimeFigureOut">
              <a:rPr lang="en-GB" smtClean="0"/>
              <a:t>02/04/2022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2AE97-7AF7-4820-8AB9-00E1209C64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B8EA1-DAF0-4290-B92A-F7747A38F9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0B0CC-5FF5-4F67-9B5F-20DCC1BF58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7341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18428-4BEF-4E2E-85E4-19E2824EE8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6F677A-D817-492A-BF97-A17EA8124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2D5BD-5AA9-465C-99E3-5667F36D2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6969-57D3-41C6-A602-28EE85806733}" type="datetimeFigureOut">
              <a:rPr lang="en-GB" smtClean="0"/>
              <a:t>02/04/2022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1FA79-EFEA-4EA7-BB9B-EFA1DD59B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810EF-C511-4DCF-AE40-1B161A00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502D-5C0C-43EE-9929-48F0182A90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06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40B0C-5805-4ED9-9FD5-08D9606FF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EBD0C0-A179-48CC-9666-EF625683B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36FE4-7843-49D9-9077-4795AC097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6969-57D3-41C6-A602-28EE85806733}" type="datetimeFigureOut">
              <a:rPr lang="en-GB" smtClean="0"/>
              <a:t>02/04/2022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0698D-14A5-4921-A858-AB2223F5B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CF896-9311-4F3A-A191-6D6E3B3C7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502D-5C0C-43EE-9929-48F0182A90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8928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98C716-1381-4964-9693-A90AA7F6F2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56DD7E-2F2A-4309-BEA0-6BFF157D4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FD5F8-03DF-41A5-A465-001C8BFD9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6969-57D3-41C6-A602-28EE85806733}" type="datetimeFigureOut">
              <a:rPr lang="en-GB" smtClean="0"/>
              <a:t>02/04/2022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24F2E-482B-4B84-9CCA-48824381C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9193C-81E6-4DC6-A6D1-F3A694774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502D-5C0C-43EE-9929-48F0182A90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01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357DC-AEBE-4290-8B20-5A4AE31DB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33FE3-BA1E-48CD-8323-64453FDA8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D12DE-FD9F-4086-9D1F-E9489072E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6969-57D3-41C6-A602-28EE85806733}" type="datetimeFigureOut">
              <a:rPr lang="en-GB" smtClean="0"/>
              <a:t>02/04/2022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A6DC3-E7D5-430D-86A1-91CD0DF50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9996C-F201-4651-8F8C-3BA8EBB0C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502D-5C0C-43EE-9929-48F0182A90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523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4CA24-6C30-44D7-9291-07127319F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FFEB7-BCF7-4C54-86E1-AF8E66F62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D4E71-4ECD-422D-A729-770A5BB35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6969-57D3-41C6-A602-28EE85806733}" type="datetimeFigureOut">
              <a:rPr lang="en-GB" smtClean="0"/>
              <a:t>02/04/2022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A58C3-B35C-464E-86DB-3BDA20260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7277C-B8B5-44BD-82A0-527898D01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502D-5C0C-43EE-9929-48F0182A90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10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946C3-FABB-4BFA-BBB8-AE7BA1286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EF8E4-9451-4969-86A2-9188E03D0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B0089C-107B-4480-BD13-3767A7D0B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F6301-A4C4-4AB0-8598-1BA6085C3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6969-57D3-41C6-A602-28EE85806733}" type="datetimeFigureOut">
              <a:rPr lang="en-GB" smtClean="0"/>
              <a:t>02/04/2022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AAE1AF-3733-4C9A-9459-AB8699CE8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AB670E-590D-41D7-8ED4-6B0581C76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502D-5C0C-43EE-9929-48F0182A90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659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C67B9-ED95-4529-B3BC-0108A7925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DC66A-CD9B-481A-8C0D-FCFB50C17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62C259-99E0-4741-A7CC-16A352F3E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BCE988-03A3-4AD1-B15E-0460F9FCB3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C60CEC-8764-480B-8F17-382539928C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ABDCE8-373B-4C2A-8F2B-D0C344F30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6969-57D3-41C6-A602-28EE85806733}" type="datetimeFigureOut">
              <a:rPr lang="en-GB" smtClean="0"/>
              <a:t>02/04/2022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95D18A-027B-4205-B524-F8E1DD463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250A68-1BF8-453E-90A5-FE41A61C5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502D-5C0C-43EE-9929-48F0182A90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32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B80D4-4047-41D2-9B34-87F1F0BDB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0FDB3A-881A-4577-A13A-9D09BB968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6969-57D3-41C6-A602-28EE85806733}" type="datetimeFigureOut">
              <a:rPr lang="en-GB" smtClean="0"/>
              <a:t>02/04/2022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50906C-7AC9-45A4-B110-481E9B196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87D93-D664-4EBD-94F2-211FDB4DA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502D-5C0C-43EE-9929-48F0182A90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22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284B49-A2EE-438B-B748-142A92A3F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6969-57D3-41C6-A602-28EE85806733}" type="datetimeFigureOut">
              <a:rPr lang="en-GB" smtClean="0"/>
              <a:t>02/04/2022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0DBAD-5A2D-499D-9F0C-F8E5B1E38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C8F05-187C-4438-943A-618BEE806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502D-5C0C-43EE-9929-48F0182A90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704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242E6-B5AE-4770-820A-35F3CCACE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1797C-E403-4D89-9BE5-DD3E8AC74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E42615-3D30-44EB-9741-ACAA128D2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B8A28-B024-4909-9515-80E252842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6969-57D3-41C6-A602-28EE85806733}" type="datetimeFigureOut">
              <a:rPr lang="en-GB" smtClean="0"/>
              <a:t>02/04/2022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BEDF9-0715-4DF1-8289-20587A03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035191-C2B3-45C5-A003-F093976F0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502D-5C0C-43EE-9929-48F0182A90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412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03C16-BE5F-487E-8C9B-57BB97EC9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397F78-F365-43C4-91CB-D03A591BF9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5184E6-89F0-4FBE-93FB-3AC639CC4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49B30-A0E5-4C05-B0F4-3B182AE78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6969-57D3-41C6-A602-28EE85806733}" type="datetimeFigureOut">
              <a:rPr lang="en-GB" smtClean="0"/>
              <a:t>02/04/2022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18AC3-8737-4AB4-987A-709C8687E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8C53E-7A49-4C21-9293-C827FF255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502D-5C0C-43EE-9929-48F0182A90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4498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5818B-0A13-4AEA-8461-F6AD9993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AE3B2C-E875-454E-B999-CF05F71D6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5A470-D3E3-40B2-AAB4-5942AA8CEE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86969-57D3-41C6-A602-28EE85806733}" type="datetimeFigureOut">
              <a:rPr lang="en-GB" smtClean="0"/>
              <a:t>02/04/2022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31D2D-6F5D-4B99-9F3B-BCF3230E5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56F1D-C501-48AC-9C71-48250F00BA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B502D-5C0C-43EE-9929-48F0182A90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742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lkaboutspiritualcrisis.uk/" TargetMode="External"/><Relationship Id="rId7" Type="http://schemas.openxmlformats.org/officeDocument/2006/relationships/image" Target="../media/image13.jpg"/><Relationship Id="rId2" Type="http://schemas.openxmlformats.org/officeDocument/2006/relationships/hyperlink" Target="mailto:mike@talkaboutspiritualcrisis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www.spiritualcrisisnetwork.uk/" TargetMode="External"/><Relationship Id="rId4" Type="http://schemas.openxmlformats.org/officeDocument/2006/relationships/hyperlink" Target="mailto:info@spiritualcrisisnetwork.uk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7B5DA-AD5B-43FD-8411-8FF83FF09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717" y="957057"/>
            <a:ext cx="10680569" cy="1794285"/>
          </a:xfrm>
        </p:spPr>
        <p:txBody>
          <a:bodyPr>
            <a:normAutofit/>
          </a:bodyPr>
          <a:lstStyle/>
          <a:p>
            <a:r>
              <a:rPr lang="en-GB" b="1" dirty="0"/>
              <a:t>A Service Evaluation of the UK</a:t>
            </a:r>
            <a:br>
              <a:rPr lang="en-GB" b="1" dirty="0"/>
            </a:br>
            <a:r>
              <a:rPr lang="en-GB" b="1" dirty="0"/>
              <a:t>Spiritual Crisis Network (SCN)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CA729C-450E-4DA4-8287-5C12E3DC3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717" y="3060646"/>
            <a:ext cx="10680569" cy="1703895"/>
          </a:xfrm>
        </p:spPr>
        <p:txBody>
          <a:bodyPr>
            <a:noAutofit/>
          </a:bodyPr>
          <a:lstStyle/>
          <a:p>
            <a:r>
              <a:rPr lang="en-GB" sz="2000" i="1" dirty="0"/>
              <a:t>Mike Rush</a:t>
            </a:r>
          </a:p>
          <a:p>
            <a:r>
              <a:rPr lang="en-GB" sz="2000" i="1" dirty="0"/>
              <a:t>PhD Student at Canterbury Christ Church University, </a:t>
            </a:r>
          </a:p>
          <a:p>
            <a:r>
              <a:rPr lang="en-GB" sz="2000" i="1" dirty="0"/>
              <a:t>supported by the Professional Development Foundation and the Alef Trust.</a:t>
            </a:r>
          </a:p>
          <a:p>
            <a:r>
              <a:rPr lang="en-GB" sz="2000" i="1" dirty="0"/>
              <a:t>Supervisors:</a:t>
            </a:r>
          </a:p>
          <a:p>
            <a:r>
              <a:rPr lang="en-GB" sz="2000" i="1" dirty="0"/>
              <a:t>Prof. Les Lancaster, Dr David Lukoff, &amp; Prof. David Lane (Chair).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1AFFF1-38FE-436B-A76F-AEB82ACEE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687" y="5254625"/>
            <a:ext cx="1181100" cy="1209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A0B781-A268-4410-B03E-7DA42DE55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311" y="5254625"/>
            <a:ext cx="2419743" cy="12098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9F4BC0-ABC9-4CFF-9D34-7DD133F75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34" y="5254625"/>
            <a:ext cx="1312032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51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06AF1-1E04-41A1-9E47-6C65EACB5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SCN Audit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E8F22-3766-4128-B7CB-EA8764B31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0973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In 2020 the SCN was contacted by </a:t>
            </a:r>
            <a:r>
              <a:rPr lang="en-GB" b="1" dirty="0"/>
              <a:t>258</a:t>
            </a:r>
            <a:r>
              <a:rPr lang="en-GB" dirty="0"/>
              <a:t> people. </a:t>
            </a:r>
          </a:p>
          <a:p>
            <a:r>
              <a:rPr lang="en-GB" b="1" dirty="0"/>
              <a:t>128</a:t>
            </a:r>
            <a:r>
              <a:rPr lang="en-GB" dirty="0"/>
              <a:t> of these were asking for support for, or advice about, their own experiences. </a:t>
            </a:r>
          </a:p>
          <a:p>
            <a:r>
              <a:rPr lang="en-GB" b="1" dirty="0"/>
              <a:t>27</a:t>
            </a:r>
            <a:r>
              <a:rPr lang="en-GB" dirty="0"/>
              <a:t> were asking on behalf of someone else.</a:t>
            </a:r>
          </a:p>
          <a:p>
            <a:r>
              <a:rPr lang="en-GB" dirty="0"/>
              <a:t>In 2020 the SCN received </a:t>
            </a:r>
            <a:r>
              <a:rPr lang="en-GB" b="1" dirty="0"/>
              <a:t>58</a:t>
            </a:r>
            <a:r>
              <a:rPr lang="en-GB" dirty="0"/>
              <a:t> thank you messages and </a:t>
            </a:r>
            <a:r>
              <a:rPr lang="en-GB" b="1" dirty="0"/>
              <a:t>0</a:t>
            </a:r>
            <a:r>
              <a:rPr lang="en-GB" dirty="0"/>
              <a:t> complaints.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7AF9DE-E0C4-4ED3-A9A6-B5C9D1147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836" y="0"/>
            <a:ext cx="5476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2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81A16-2115-4DD0-B11F-782F43937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SCN Audit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4D20327-1760-4FAC-975E-480096229B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494943"/>
              </p:ext>
            </p:extLst>
          </p:nvPr>
        </p:nvGraphicFramePr>
        <p:xfrm>
          <a:off x="1176703" y="1358412"/>
          <a:ext cx="10177096" cy="485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5318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AF82E-5C31-4DB3-9D32-D8E69C654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65FD6-3602-4C5F-98BE-E9FFA2976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63442"/>
            <a:ext cx="10515600" cy="1708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“I have recently had what I would call a spiritual emergence or crisis.  My doctor has not been much help so I am looking for help and advice as to what I should do next and indeed to know what actually happened to me.”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34B94D-482B-4619-89A9-4666718C9653}"/>
              </a:ext>
            </a:extLst>
          </p:cNvPr>
          <p:cNvSpPr txBox="1">
            <a:spLocks/>
          </p:cNvSpPr>
          <p:nvPr/>
        </p:nvSpPr>
        <p:spPr>
          <a:xfrm>
            <a:off x="838199" y="3429000"/>
            <a:ext cx="10515600" cy="1649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“I am currently going through a period of identity dismantling, spiritual crisis, deep personal transformation. I need support with this, I am finding this period quite challenging.”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1150C75-CE3D-4D08-8CDF-BD4AF5DA1014}"/>
              </a:ext>
            </a:extLst>
          </p:cNvPr>
          <p:cNvSpPr txBox="1">
            <a:spLocks/>
          </p:cNvSpPr>
          <p:nvPr/>
        </p:nvSpPr>
        <p:spPr>
          <a:xfrm>
            <a:off x="838199" y="4873657"/>
            <a:ext cx="10515600" cy="1717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“I have a friend who is having a difficult time.  She is not in crisis but I am concerned that she may be soon.  I had a crisis myself about 8 years ago and found the support of a local group invaluable.  I am trying to organise some support in case my friend has a crisis.”</a:t>
            </a:r>
          </a:p>
        </p:txBody>
      </p:sp>
    </p:spTree>
    <p:extLst>
      <p:ext uri="{BB962C8B-B14F-4D97-AF65-F5344CB8AC3E}">
        <p14:creationId xmlns:p14="http://schemas.microsoft.com/office/powerpoint/2010/main" val="229386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1B6471-2AEB-46F7-A881-957E6E505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974239"/>
          </a:xfrm>
        </p:spPr>
        <p:txBody>
          <a:bodyPr>
            <a:normAutofit/>
          </a:bodyPr>
          <a:lstStyle/>
          <a:p>
            <a:r>
              <a:rPr lang="en-GB" sz="5400" b="1" dirty="0"/>
              <a:t>Part Three: </a:t>
            </a:r>
            <a:br>
              <a:rPr lang="en-GB" sz="5400" b="1" dirty="0"/>
            </a:br>
            <a:r>
              <a:rPr lang="en-GB" sz="5400" b="1" dirty="0"/>
              <a:t>Research Methodology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36EC46-643E-429A-9BC5-C204A77F8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687" y="5254625"/>
            <a:ext cx="1181100" cy="1209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963DA8-1880-43A0-9CDB-04A8DB99B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311" y="5254625"/>
            <a:ext cx="2476500" cy="1238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425CFB-A914-404E-93B5-38D22B414A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38" y="5254625"/>
            <a:ext cx="134302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81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06AF1-1E04-41A1-9E47-6C65EACB5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Literature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E8F22-3766-4128-B7CB-EA8764B31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What is The Empirical Evidence-base for Interventions for Spiritual Crisis?</a:t>
            </a:r>
          </a:p>
          <a:p>
            <a:endParaRPr lang="en-GB" dirty="0"/>
          </a:p>
          <a:p>
            <a:r>
              <a:rPr lang="en-GB" dirty="0"/>
              <a:t>Alternative Approaches</a:t>
            </a:r>
          </a:p>
          <a:p>
            <a:pPr marL="457200" lvl="1" indent="0">
              <a:buNone/>
            </a:pPr>
            <a:r>
              <a:rPr lang="en-GB" dirty="0"/>
              <a:t>Mosher, (1999); Mosher &amp; Bola, (2004); Mosher, Vallone &amp; Menn, (1995). </a:t>
            </a:r>
          </a:p>
          <a:p>
            <a:r>
              <a:rPr lang="en-GB" dirty="0"/>
              <a:t>Positive Appraisals</a:t>
            </a:r>
          </a:p>
          <a:p>
            <a:pPr marL="457200" lvl="1" indent="0">
              <a:buNone/>
            </a:pPr>
            <a:r>
              <a:rPr lang="en-GB" dirty="0"/>
              <a:t>Brett et al. (2007, 2010 &amp; 2014); Hartley &amp; Daniels (2008); Heriot-Maitland et al. (2012).</a:t>
            </a:r>
          </a:p>
          <a:p>
            <a:r>
              <a:rPr lang="en-GB" dirty="0"/>
              <a:t>Frameworks &amp; Narratives</a:t>
            </a:r>
          </a:p>
          <a:p>
            <a:pPr marL="457200" lvl="1" indent="0">
              <a:buNone/>
            </a:pPr>
            <a:r>
              <a:rPr lang="de-DE" dirty="0"/>
              <a:t>Brett (2010); Fischler, (2019); Hartley &amp; Daniels (2008); Kaselionyte &amp; Gumley (2017, 2019); Lukoff &amp; Everest, (1985).</a:t>
            </a:r>
            <a:endParaRPr lang="en-GB" dirty="0"/>
          </a:p>
          <a:p>
            <a:r>
              <a:rPr lang="en-GB" dirty="0"/>
              <a:t>Practices, Behaviours, &amp; Attitudes</a:t>
            </a:r>
          </a:p>
          <a:p>
            <a:pPr marL="457200" lvl="1" indent="0">
              <a:buNone/>
            </a:pPr>
            <a:r>
              <a:rPr lang="en-GB" dirty="0"/>
              <a:t>Benning et al (2018); Bonnie Hood (1986); Brooke (2019).</a:t>
            </a:r>
          </a:p>
          <a:p>
            <a:r>
              <a:rPr lang="en-GB" dirty="0"/>
              <a:t>Complementary Strategies</a:t>
            </a:r>
          </a:p>
          <a:p>
            <a:pPr marL="457200" lvl="1" indent="0">
              <a:buNone/>
            </a:pPr>
            <a:r>
              <a:rPr lang="en-GB" dirty="0" err="1"/>
              <a:t>Sedláková</a:t>
            </a:r>
            <a:r>
              <a:rPr lang="en-GB" dirty="0"/>
              <a:t> and </a:t>
            </a:r>
            <a:r>
              <a:rPr lang="en-GB" dirty="0" err="1"/>
              <a:t>Řiháček</a:t>
            </a:r>
            <a:r>
              <a:rPr lang="en-GB" dirty="0"/>
              <a:t> (2019).</a:t>
            </a:r>
          </a:p>
        </p:txBody>
      </p:sp>
    </p:spTree>
    <p:extLst>
      <p:ext uri="{BB962C8B-B14F-4D97-AF65-F5344CB8AC3E}">
        <p14:creationId xmlns:p14="http://schemas.microsoft.com/office/powerpoint/2010/main" val="3085708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A6EB628-43B1-4908-855E-9AC987BE0A44}"/>
              </a:ext>
            </a:extLst>
          </p:cNvPr>
          <p:cNvGrpSpPr/>
          <p:nvPr/>
        </p:nvGrpSpPr>
        <p:grpSpPr>
          <a:xfrm>
            <a:off x="1651488" y="1556238"/>
            <a:ext cx="8889022" cy="4466493"/>
            <a:chOff x="167055" y="1652953"/>
            <a:chExt cx="8889022" cy="446649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1B30369-80E6-4660-BEB6-B1F076FB878F}"/>
                </a:ext>
              </a:extLst>
            </p:cNvPr>
            <p:cNvSpPr/>
            <p:nvPr/>
          </p:nvSpPr>
          <p:spPr>
            <a:xfrm>
              <a:off x="167055" y="1652953"/>
              <a:ext cx="8889022" cy="446649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443EF4F-83A6-44C3-A3CB-A8D2E1814BEF}"/>
                </a:ext>
              </a:extLst>
            </p:cNvPr>
            <p:cNvSpPr/>
            <p:nvPr/>
          </p:nvSpPr>
          <p:spPr>
            <a:xfrm>
              <a:off x="358159" y="2082998"/>
              <a:ext cx="8476037" cy="1519518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Objective</a:t>
              </a:r>
            </a:p>
            <a:p>
              <a:pPr algn="ctr"/>
              <a:r>
                <a:rPr lang="en-GB" sz="2400" dirty="0"/>
                <a:t>To evaluate the Spiritual Crisis Network </a:t>
              </a:r>
              <a:r>
                <a:rPr lang="en-GB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by gathering experiencer feedback on the services provided by the SCN</a:t>
              </a:r>
              <a:r>
                <a:rPr lang="en-GB" sz="2400" dirty="0"/>
                <a:t>.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942BD03-6CDC-4B65-BF5B-36587359328E}"/>
                </a:ext>
              </a:extLst>
            </p:cNvPr>
            <p:cNvSpPr/>
            <p:nvPr/>
          </p:nvSpPr>
          <p:spPr>
            <a:xfrm>
              <a:off x="358159" y="3721986"/>
              <a:ext cx="2738197" cy="2108086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Question #1</a:t>
              </a:r>
            </a:p>
            <a:p>
              <a:pPr algn="ctr"/>
              <a:r>
                <a:rPr lang="en-US" sz="2000" dirty="0"/>
                <a:t>Did people find contacting the SCN helpful or unhelpful?</a:t>
              </a:r>
              <a:endParaRPr lang="en-GB" sz="2000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83F4AFA-B1AB-48B3-8AAE-6F42B6F811A5}"/>
                </a:ext>
              </a:extLst>
            </p:cNvPr>
            <p:cNvSpPr/>
            <p:nvPr/>
          </p:nvSpPr>
          <p:spPr>
            <a:xfrm>
              <a:off x="3227079" y="3721986"/>
              <a:ext cx="2738197" cy="2108085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Question #2</a:t>
              </a:r>
            </a:p>
            <a:p>
              <a:pPr algn="ctr"/>
              <a:r>
                <a:rPr lang="en-US" sz="2000" dirty="0"/>
                <a:t>Why was contacting the SCN helpful or unhelpful?</a:t>
              </a:r>
              <a:endParaRPr lang="en-GB" sz="2000" dirty="0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43EB14C-8127-447C-9F8E-D8649C95F23E}"/>
                </a:ext>
              </a:extLst>
            </p:cNvPr>
            <p:cNvSpPr/>
            <p:nvPr/>
          </p:nvSpPr>
          <p:spPr>
            <a:xfrm>
              <a:off x="6095999" y="3721986"/>
              <a:ext cx="2738197" cy="2108085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Question #3</a:t>
              </a:r>
            </a:p>
            <a:p>
              <a:pPr algn="ctr"/>
              <a:r>
                <a:rPr lang="en-US" sz="2000" dirty="0"/>
                <a:t>How did the SCN compare to mental health organisations?</a:t>
              </a:r>
              <a:endParaRPr lang="en-GB" sz="2000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673B345F-ABFD-4148-8139-D213E1BDF58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59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Study Objective &amp; Research Questions</a:t>
            </a:r>
          </a:p>
        </p:txBody>
      </p:sp>
    </p:spTree>
    <p:extLst>
      <p:ext uri="{BB962C8B-B14F-4D97-AF65-F5344CB8AC3E}">
        <p14:creationId xmlns:p14="http://schemas.microsoft.com/office/powerpoint/2010/main" val="2175538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44BCF9A-A087-47EC-878A-B266640D7B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9336996"/>
              </p:ext>
            </p:extLst>
          </p:nvPr>
        </p:nvGraphicFramePr>
        <p:xfrm>
          <a:off x="720969" y="773723"/>
          <a:ext cx="10682654" cy="5364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1591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166C-4F61-4318-B2B7-3D03DFE59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871DB-3402-4D35-9708-012467182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Data Protection Policy &amp; Consent.</a:t>
            </a:r>
          </a:p>
          <a:p>
            <a:r>
              <a:rPr lang="en-GB" dirty="0"/>
              <a:t>Stakeholders Consulted &amp; Informed.</a:t>
            </a:r>
          </a:p>
          <a:p>
            <a:r>
              <a:rPr lang="en-GB" dirty="0"/>
              <a:t>I did not send survey invitations to people who had contacted the SCN in the last twelve months, as they may still be vulnerable due to their recent crisis.</a:t>
            </a:r>
          </a:p>
          <a:p>
            <a:r>
              <a:rPr lang="en-GB" dirty="0"/>
              <a:t>I gave survey respondents the option to either remain anonymous or be named in the research report. </a:t>
            </a:r>
          </a:p>
          <a:p>
            <a:r>
              <a:rPr lang="en-GB" dirty="0"/>
              <a:t>All participants provided consent and were also provided with a participant information sheet that signposted them to additional support resources.</a:t>
            </a:r>
          </a:p>
        </p:txBody>
      </p:sp>
    </p:spTree>
    <p:extLst>
      <p:ext uri="{BB962C8B-B14F-4D97-AF65-F5344CB8AC3E}">
        <p14:creationId xmlns:p14="http://schemas.microsoft.com/office/powerpoint/2010/main" val="2116304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E734A7-FC2C-4648-A00B-8CF12D370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/>
              <a:t>Part Four:</a:t>
            </a:r>
            <a:br>
              <a:rPr lang="en-GB" sz="5400" b="1" dirty="0"/>
            </a:br>
            <a:r>
              <a:rPr lang="en-GB" sz="5400" b="1" dirty="0"/>
              <a:t>Summary of my Research Results</a:t>
            </a:r>
            <a:br>
              <a:rPr lang="en-GB" sz="5400" b="1" dirty="0"/>
            </a:b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736612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6DCC7-3619-45F9-89AD-2BBBC3071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Survey Results: Demographics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3DD4F-CA62-4EF9-BCDE-1519F0C0A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1605 people invited.</a:t>
            </a:r>
          </a:p>
          <a:p>
            <a:r>
              <a:rPr lang="en-GB" dirty="0"/>
              <a:t>107 (6.7%) responded.</a:t>
            </a:r>
          </a:p>
          <a:p>
            <a:r>
              <a:rPr lang="en-GB" dirty="0"/>
              <a:t>61% female, 36% male, and 3% preferred not to say.</a:t>
            </a:r>
          </a:p>
          <a:p>
            <a:r>
              <a:rPr lang="en-GB" dirty="0"/>
              <a:t>39% no-religion, 28% Christian, 24% other.</a:t>
            </a:r>
          </a:p>
          <a:p>
            <a:r>
              <a:rPr lang="en-GB" dirty="0"/>
              <a:t>48% degree, 33% postgraduate qualification.</a:t>
            </a:r>
          </a:p>
          <a:p>
            <a:r>
              <a:rPr lang="en-GB" dirty="0"/>
              <a:t>69% White British.</a:t>
            </a:r>
          </a:p>
          <a:p>
            <a:r>
              <a:rPr lang="en-GB" dirty="0"/>
              <a:t>Age when crisis began: 24% 25-34 and 30% 35-40 years old.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3071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AF7C4-6C00-4039-BF63-B1EB7F3E1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7CAF9-3DD2-455A-A02F-5F1104805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19161" cy="4351338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GB" dirty="0"/>
              <a:t>What is Spiritual Crisis/emergency?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/>
              <a:t>What does the Spiritual Crisis Network (SCN) do?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/>
              <a:t>Research Methodology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/>
              <a:t>Summary of Research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BACEE7-24B0-4370-96AA-E89558C8A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183" y="0"/>
            <a:ext cx="5393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08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5C296-1871-4D68-8826-2A9B4EB6E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41537" cy="1325563"/>
          </a:xfrm>
        </p:spPr>
        <p:txBody>
          <a:bodyPr/>
          <a:lstStyle/>
          <a:p>
            <a:r>
              <a:rPr lang="en-GB" dirty="0"/>
              <a:t>Survey Results: Experiences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7BB75-783E-4E59-B39D-0F786997B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41537" cy="4351338"/>
          </a:xfrm>
        </p:spPr>
        <p:txBody>
          <a:bodyPr/>
          <a:lstStyle/>
          <a:p>
            <a:r>
              <a:rPr lang="en-GB" dirty="0"/>
              <a:t>74% - some or great distress for themselves. </a:t>
            </a:r>
          </a:p>
          <a:p>
            <a:r>
              <a:rPr lang="en-GB" dirty="0"/>
              <a:t>72% - some or great distress for those around them. </a:t>
            </a:r>
          </a:p>
          <a:p>
            <a:r>
              <a:rPr lang="en-GB" dirty="0"/>
              <a:t>75% - feel they have integrated their spiritual crisis. </a:t>
            </a:r>
          </a:p>
          <a:p>
            <a:r>
              <a:rPr lang="en-GB" dirty="0"/>
              <a:t>75% - their spiritual crisis was a positive, transformational experience for them.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5281DD-9B7B-4EA8-844F-9564784EB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264" y="-12052"/>
            <a:ext cx="5979736" cy="687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78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DD0DD1B-5EE8-4626-9E98-7E3BA0C45F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0989547"/>
              </p:ext>
            </p:extLst>
          </p:nvPr>
        </p:nvGraphicFramePr>
        <p:xfrm>
          <a:off x="1336431" y="167053"/>
          <a:ext cx="9302261" cy="6550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7456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F80A2-8301-4127-9CA7-8EA67AEA4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Survey Results: Experiences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0E29B-6FA5-4A9D-828B-1E0A1C76C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95953"/>
            <a:ext cx="4533900" cy="36969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Some may have preferred not to reveal their diagnosis, whilst others may not have contacted mental health services. Therefore, it should not be assumed that a spiritual crisis necessarily indicates a mental health issue. </a:t>
            </a:r>
          </a:p>
        </p:txBody>
      </p:sp>
      <p:pic>
        <p:nvPicPr>
          <p:cNvPr id="5" name="Picture 4" descr="Word Cloud">
            <a:extLst>
              <a:ext uri="{FF2B5EF4-FFF2-40B4-BE49-F238E27FC236}">
                <a16:creationId xmlns:a16="http://schemas.microsoft.com/office/drawing/2014/main" id="{F9C5FCC4-4F64-45EA-9E70-B18E3D70B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604" y="2795954"/>
            <a:ext cx="6550396" cy="406204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CEBAD3-4D2B-4DDF-9CA1-8B04C3AA17AC}"/>
              </a:ext>
            </a:extLst>
          </p:cNvPr>
          <p:cNvSpPr txBox="1"/>
          <p:nvPr/>
        </p:nvSpPr>
        <p:spPr>
          <a:xfrm>
            <a:off x="838199" y="1550823"/>
            <a:ext cx="110753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37% of survey participants reported that they had received a mental health diagnosis during their crisis.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59970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BCEDE-754D-43EC-AEB4-44C037B70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Survey Results: Q1. Was the SCN Helpful?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E3A6F-CDB5-49AA-9CA9-3848C2D54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15254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64% contacting the SCN either </a:t>
            </a:r>
            <a:r>
              <a:rPr lang="en-GB" i="1" dirty="0"/>
              <a:t>Moderately </a:t>
            </a:r>
            <a:r>
              <a:rPr lang="en-GB" dirty="0"/>
              <a:t>or </a:t>
            </a:r>
            <a:r>
              <a:rPr lang="en-GB" i="1" dirty="0"/>
              <a:t>Very Helpful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r>
              <a:rPr lang="en-GB" dirty="0"/>
              <a:t>63% </a:t>
            </a:r>
            <a:r>
              <a:rPr lang="en-GB" i="1" dirty="0"/>
              <a:t>Satisfied</a:t>
            </a:r>
            <a:r>
              <a:rPr lang="en-GB" dirty="0"/>
              <a:t> or </a:t>
            </a:r>
            <a:r>
              <a:rPr lang="en-GB" i="1" dirty="0"/>
              <a:t>Very Satisfied </a:t>
            </a:r>
            <a:r>
              <a:rPr lang="en-GB" dirty="0"/>
              <a:t>with the support they received from the SCN.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76% </a:t>
            </a:r>
            <a:r>
              <a:rPr lang="en-GB" i="1" dirty="0"/>
              <a:t>Likely</a:t>
            </a:r>
            <a:r>
              <a:rPr lang="en-GB" dirty="0"/>
              <a:t> or </a:t>
            </a:r>
            <a:r>
              <a:rPr lang="en-GB" i="1" dirty="0"/>
              <a:t>Very</a:t>
            </a:r>
            <a:r>
              <a:rPr lang="en-GB" dirty="0"/>
              <a:t> </a:t>
            </a:r>
            <a:r>
              <a:rPr lang="en-GB" i="1" dirty="0"/>
              <a:t>Likely</a:t>
            </a:r>
            <a:r>
              <a:rPr lang="en-GB" dirty="0"/>
              <a:t> to recommend the SCN to someone else.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51% interested in volunteering with the SCN.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4AF509-FAEB-44A0-AF08-833172DDF001}"/>
              </a:ext>
            </a:extLst>
          </p:cNvPr>
          <p:cNvSpPr txBox="1"/>
          <p:nvPr/>
        </p:nvSpPr>
        <p:spPr>
          <a:xfrm>
            <a:off x="5838092" y="1690688"/>
            <a:ext cx="4914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10% rated the SCN as </a:t>
            </a:r>
            <a:r>
              <a:rPr lang="en-GB" sz="2400" i="1" dirty="0"/>
              <a:t>Moderately</a:t>
            </a:r>
            <a:r>
              <a:rPr lang="en-GB" sz="2400" dirty="0"/>
              <a:t> or </a:t>
            </a:r>
            <a:r>
              <a:rPr lang="en-GB" sz="2400" i="1" dirty="0"/>
              <a:t>Very</a:t>
            </a:r>
            <a:r>
              <a:rPr lang="en-GB" sz="2400" dirty="0"/>
              <a:t> </a:t>
            </a:r>
            <a:r>
              <a:rPr lang="en-GB" sz="2400" i="1" dirty="0"/>
              <a:t>Unhelpful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13% indicated that they were </a:t>
            </a:r>
            <a:r>
              <a:rPr lang="en-GB" sz="2400" i="1" dirty="0"/>
              <a:t>Dissatisfied</a:t>
            </a:r>
            <a:r>
              <a:rPr lang="en-GB" sz="2400" dirty="0"/>
              <a:t> or </a:t>
            </a:r>
            <a:r>
              <a:rPr lang="en-GB" sz="2400" i="1" dirty="0"/>
              <a:t>Very Dissatisfied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501369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AEC4D-0CAB-41EA-8527-BD1A704AD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Survey Results: Q2 What was Helpful?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B70B5-F3F9-473E-B824-8AC9A43F5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Four Main Themes:</a:t>
            </a:r>
          </a:p>
          <a:p>
            <a:endParaRPr lang="en-GB" dirty="0"/>
          </a:p>
          <a:p>
            <a:r>
              <a:rPr lang="en-GB" dirty="0"/>
              <a:t>Benefits of Contacting the SCN.</a:t>
            </a:r>
          </a:p>
          <a:p>
            <a:r>
              <a:rPr lang="en-GB" dirty="0"/>
              <a:t>A New Perspective.</a:t>
            </a:r>
          </a:p>
          <a:p>
            <a:r>
              <a:rPr lang="en-GB" dirty="0"/>
              <a:t>How People Felt.</a:t>
            </a:r>
          </a:p>
          <a:p>
            <a:r>
              <a:rPr lang="en-GB" dirty="0"/>
              <a:t>Qualities of the SCN Volunteers.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8814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969B3-C7F8-4EA9-B10E-9983B5EF8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Emergent Themes: How People Felt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E0023FF-E37E-4271-80BA-BB30EE66A213}"/>
              </a:ext>
            </a:extLst>
          </p:cNvPr>
          <p:cNvSpPr/>
          <p:nvPr/>
        </p:nvSpPr>
        <p:spPr>
          <a:xfrm>
            <a:off x="385593" y="1323437"/>
            <a:ext cx="3754316" cy="1582616"/>
          </a:xfrm>
          <a:prstGeom prst="wedgeRoundRectCallout">
            <a:avLst>
              <a:gd name="adj1" fmla="val -60646"/>
              <a:gd name="adj2" fmla="val -26944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“It felt extremely personal, empathetic and helped me feel </a:t>
            </a:r>
            <a:r>
              <a:rPr lang="en-GB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less alone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more grounded.” </a:t>
            </a:r>
            <a:endParaRPr lang="en-GB" sz="2400" dirty="0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BF32600B-49B5-408F-8A4F-A06FB3C1962E}"/>
              </a:ext>
            </a:extLst>
          </p:cNvPr>
          <p:cNvSpPr/>
          <p:nvPr/>
        </p:nvSpPr>
        <p:spPr>
          <a:xfrm>
            <a:off x="268165" y="3132023"/>
            <a:ext cx="4391410" cy="1978790"/>
          </a:xfrm>
          <a:prstGeom prst="wedgeEllipseCallout">
            <a:avLst>
              <a:gd name="adj1" fmla="val -54694"/>
              <a:gd name="adj2" fmla="val -477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“Many thanks for taking the time to contact me; it has helped me to </a:t>
            </a:r>
            <a:r>
              <a:rPr lang="en-GB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feel as alone</a:t>
            </a:r>
            <a:r>
              <a:rPr lang="en-GB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endParaRPr lang="en-GB" sz="2400" dirty="0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BC64BB8F-C48B-440A-83A5-D6417C6C2B21}"/>
              </a:ext>
            </a:extLst>
          </p:cNvPr>
          <p:cNvSpPr/>
          <p:nvPr/>
        </p:nvSpPr>
        <p:spPr>
          <a:xfrm>
            <a:off x="160257" y="5212057"/>
            <a:ext cx="4391410" cy="1490550"/>
          </a:xfrm>
          <a:prstGeom prst="wedgeRoundRect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“All the best to you and the team and please keep up the amazing work for people who are </a:t>
            </a:r>
            <a:r>
              <a:rPr lang="en-GB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lost and alone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  <a:endParaRPr lang="en-GB" sz="2400" dirty="0"/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B0CD2E21-CCB4-4E69-A213-35B2E010E745}"/>
              </a:ext>
            </a:extLst>
          </p:cNvPr>
          <p:cNvSpPr/>
          <p:nvPr/>
        </p:nvSpPr>
        <p:spPr>
          <a:xfrm>
            <a:off x="4659575" y="1690688"/>
            <a:ext cx="3541745" cy="2080034"/>
          </a:xfrm>
          <a:prstGeom prst="wedgeEllipseCallout">
            <a:avLst>
              <a:gd name="adj1" fmla="val 54577"/>
              <a:gd name="adj2" fmla="val -6977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 felt </a:t>
            </a:r>
            <a:r>
              <a:rPr lang="en-GB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understood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Someone knew it was going to be ok, huge relief.”</a:t>
            </a:r>
            <a:endParaRPr lang="en-GB" sz="2400" dirty="0"/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2D3E6632-47C6-4F53-AAE5-A78BC100F6F5}"/>
              </a:ext>
            </a:extLst>
          </p:cNvPr>
          <p:cNvSpPr/>
          <p:nvPr/>
        </p:nvSpPr>
        <p:spPr>
          <a:xfrm>
            <a:off x="8563932" y="1375771"/>
            <a:ext cx="3309533" cy="2394951"/>
          </a:xfrm>
          <a:prstGeom prst="wedgeRoundRectCallout">
            <a:avLst>
              <a:gd name="adj1" fmla="val 58665"/>
              <a:gd name="adj2" fmla="val -685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“It gave me </a:t>
            </a:r>
            <a:r>
              <a:rPr lang="en-GB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hope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there were others out there who saw mental illness differently to mental health services.” </a:t>
            </a:r>
            <a:endParaRPr lang="en-GB" sz="2400" dirty="0"/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D12C886D-06BF-41EC-A234-9B145281174F}"/>
              </a:ext>
            </a:extLst>
          </p:cNvPr>
          <p:cNvSpPr/>
          <p:nvPr/>
        </p:nvSpPr>
        <p:spPr>
          <a:xfrm>
            <a:off x="4659575" y="3996692"/>
            <a:ext cx="3276602" cy="2555456"/>
          </a:xfrm>
          <a:prstGeom prst="wedgeEllipseCallout">
            <a:avLst>
              <a:gd name="adj1" fmla="val -22272"/>
              <a:gd name="adj2" fmla="val 595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“To feel </a:t>
            </a:r>
            <a:r>
              <a:rPr lang="en-GB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supported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taken seriously was paramount importance to me.” </a:t>
            </a:r>
            <a:endParaRPr lang="en-GB" sz="2400" dirty="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4C408604-D6A4-46BD-AC91-57B193B5E581}"/>
              </a:ext>
            </a:extLst>
          </p:cNvPr>
          <p:cNvSpPr/>
          <p:nvPr/>
        </p:nvSpPr>
        <p:spPr>
          <a:xfrm>
            <a:off x="8044086" y="4147151"/>
            <a:ext cx="3702438" cy="2555456"/>
          </a:xfrm>
          <a:prstGeom prst="wedgeRoundRectCallout">
            <a:avLst>
              <a:gd name="adj1" fmla="val 60612"/>
              <a:gd name="adj2" fmla="val 33719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“Just thing that somewhere are people who try to understand gave me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undescridable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feeling of </a:t>
            </a:r>
            <a:r>
              <a:rPr lang="en-GB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comfort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this dark time.”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5043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5F8FB-FF4A-435A-B9AC-69B55438B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Emergent Themes: SCN Volunteers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8028FA1-671B-44BA-8042-F27BD5A6E574}"/>
              </a:ext>
            </a:extLst>
          </p:cNvPr>
          <p:cNvSpPr/>
          <p:nvPr/>
        </p:nvSpPr>
        <p:spPr>
          <a:xfrm>
            <a:off x="606667" y="1356091"/>
            <a:ext cx="7614139" cy="1325563"/>
          </a:xfrm>
          <a:prstGeom prst="wedgeRoundRectCallout">
            <a:avLst>
              <a:gd name="adj1" fmla="val -58067"/>
              <a:gd name="adj2" fmla="val -20501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“Any topic around spiritual crisis and mental health was </a:t>
            </a:r>
            <a:r>
              <a:rPr lang="en-GB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welcomed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Personal experiences were </a:t>
            </a:r>
            <a:r>
              <a:rPr lang="en-GB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welcomed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The wisdom of the members was </a:t>
            </a:r>
            <a:r>
              <a:rPr lang="en-GB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welcomed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It was </a:t>
            </a:r>
            <a:r>
              <a:rPr lang="en-GB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very welcoming environment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  <a:endParaRPr lang="en-GB" sz="2000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FB1AC02-E96E-4F2F-A7E8-15410729B350}"/>
              </a:ext>
            </a:extLst>
          </p:cNvPr>
          <p:cNvSpPr/>
          <p:nvPr/>
        </p:nvSpPr>
        <p:spPr>
          <a:xfrm>
            <a:off x="6172201" y="4314947"/>
            <a:ext cx="5372100" cy="2461846"/>
          </a:xfrm>
          <a:prstGeom prst="wedgeRoundRectCallout">
            <a:avLst>
              <a:gd name="adj1" fmla="val 61327"/>
              <a:gd name="adj2" fmla="val 35000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only place I feel that had any close </a:t>
            </a:r>
            <a:r>
              <a:rPr lang="en-GB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who and what, why was happening to me was the person that replied to my cry for help … this person I found at spiritual crisis network... the only place that warmed my heart with </a:t>
            </a:r>
            <a:r>
              <a:rPr lang="en-GB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 the spiritual crisis network.” </a:t>
            </a:r>
            <a:endParaRPr lang="en-GB" sz="2000" dirty="0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FDE492DA-4E39-4325-9D17-3043E3747E3C}"/>
              </a:ext>
            </a:extLst>
          </p:cNvPr>
          <p:cNvSpPr/>
          <p:nvPr/>
        </p:nvSpPr>
        <p:spPr>
          <a:xfrm>
            <a:off x="8682088" y="81207"/>
            <a:ext cx="3280526" cy="2515089"/>
          </a:xfrm>
          <a:prstGeom prst="wedgeEllipseCallout">
            <a:avLst>
              <a:gd name="adj1" fmla="val 56288"/>
              <a:gd name="adj2" fmla="val -3825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relief of being around a group of </a:t>
            </a:r>
            <a:r>
              <a:rPr lang="en-GB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empathic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people was immense.” </a:t>
            </a:r>
            <a:endParaRPr lang="en-GB" sz="2000" dirty="0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F813B5AC-39FE-470D-AE8A-5F21A3119C5A}"/>
              </a:ext>
            </a:extLst>
          </p:cNvPr>
          <p:cNvSpPr/>
          <p:nvPr/>
        </p:nvSpPr>
        <p:spPr>
          <a:xfrm>
            <a:off x="334109" y="2908441"/>
            <a:ext cx="5020407" cy="1573823"/>
          </a:xfrm>
          <a:prstGeom prst="wedgeEllipseCallout">
            <a:avLst>
              <a:gd name="adj1" fmla="val -57522"/>
              <a:gd name="adj2" fmla="val -3303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“They took my confused thoughts </a:t>
            </a:r>
            <a:r>
              <a:rPr lang="en-GB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 judgement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gave them back to me in a way that made more sense.” </a:t>
            </a:r>
            <a:endParaRPr lang="en-GB" sz="2000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1A7BC19D-3386-43AA-A719-B0DA580155E2}"/>
              </a:ext>
            </a:extLst>
          </p:cNvPr>
          <p:cNvSpPr/>
          <p:nvPr/>
        </p:nvSpPr>
        <p:spPr>
          <a:xfrm>
            <a:off x="246186" y="4712677"/>
            <a:ext cx="5108330" cy="1934308"/>
          </a:xfrm>
          <a:prstGeom prst="wedgeRoundRectCallout">
            <a:avLst>
              <a:gd name="adj1" fmla="val -54396"/>
              <a:gd name="adj2" fmla="val -656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 was surprised someone had taken the time to </a:t>
            </a:r>
            <a:r>
              <a:rPr lang="en-GB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really listen to me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provide some ‘holding’, demonstrate </a:t>
            </a:r>
            <a:r>
              <a:rPr lang="en-GB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heard and understood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pain and anguish, validated my feelings and even suggest some things which I could call on to help me at the time.” </a:t>
            </a:r>
            <a:endParaRPr lang="en-GB" sz="2000" dirty="0"/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16865433-89B7-46D4-B74B-DC8D1EDCFF94}"/>
              </a:ext>
            </a:extLst>
          </p:cNvPr>
          <p:cNvSpPr/>
          <p:nvPr/>
        </p:nvSpPr>
        <p:spPr>
          <a:xfrm>
            <a:off x="5855677" y="2880214"/>
            <a:ext cx="5090746" cy="1296133"/>
          </a:xfrm>
          <a:prstGeom prst="wedgeRoundRectCallout">
            <a:avLst>
              <a:gd name="adj1" fmla="val 76358"/>
              <a:gd name="adj2" fmla="val -81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“Thank you  so much for your reply- it was lovely to receive such </a:t>
            </a:r>
            <a:r>
              <a:rPr lang="en-GB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compassion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support from a stranger. I'm glad to say I'm coping far, far better now!”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7623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EA9D7-651B-48EA-A42F-3B6755025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Survey Results: Q4. SCN &amp; MH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2B51B-B290-4287-8730-22FDF455C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1653"/>
            <a:ext cx="4780085" cy="3416320"/>
          </a:xfrm>
        </p:spPr>
        <p:txBody>
          <a:bodyPr>
            <a:normAutofit/>
          </a:bodyPr>
          <a:lstStyle/>
          <a:p>
            <a:r>
              <a:rPr lang="en-GB" sz="2400" dirty="0"/>
              <a:t>47% found that the mental health service was helpful.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18% found their diagnosis helpful. 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80% contacting the SCN was </a:t>
            </a:r>
            <a:r>
              <a:rPr lang="en-GB" sz="2400" i="1" dirty="0"/>
              <a:t>Slightly</a:t>
            </a:r>
            <a:r>
              <a:rPr lang="en-GB" sz="2400" dirty="0"/>
              <a:t> or </a:t>
            </a:r>
            <a:r>
              <a:rPr lang="en-GB" sz="2400" i="1" dirty="0"/>
              <a:t>Much More Helpful</a:t>
            </a:r>
            <a:r>
              <a:rPr lang="en-GB" sz="2400" dirty="0"/>
              <a:t> than contacting mental health services.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737D11-6894-4759-B253-B91A2BDE5826}"/>
              </a:ext>
            </a:extLst>
          </p:cNvPr>
          <p:cNvSpPr txBox="1"/>
          <p:nvPr/>
        </p:nvSpPr>
        <p:spPr>
          <a:xfrm>
            <a:off x="923193" y="1506022"/>
            <a:ext cx="9469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70% of respondents contacted a mainstream mental health service during their crisis.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48914C-7D5E-4C00-A5F8-3B5BD513A65E}"/>
              </a:ext>
            </a:extLst>
          </p:cNvPr>
          <p:cNvSpPr txBox="1"/>
          <p:nvPr/>
        </p:nvSpPr>
        <p:spPr>
          <a:xfrm>
            <a:off x="6180992" y="2681653"/>
            <a:ext cx="44371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40% that the mental health service was unhelpful.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49% found their diagnosis unhelpful.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11% contacting the SCN was </a:t>
            </a:r>
            <a:r>
              <a:rPr lang="en-GB" sz="2400" i="1" dirty="0"/>
              <a:t>Slightly</a:t>
            </a:r>
            <a:r>
              <a:rPr lang="en-GB" sz="2400" dirty="0"/>
              <a:t> or </a:t>
            </a:r>
            <a:r>
              <a:rPr lang="en-GB" sz="2400" i="1" dirty="0"/>
              <a:t>Much Less Helpful</a:t>
            </a:r>
            <a:r>
              <a:rPr lang="en-GB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4686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70133-A186-4796-91D0-356D215D0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&amp;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D456C-D59F-4C2F-8405-E3B71192A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GB" dirty="0"/>
              <a:t>Not Therapy but Therapeutic in Effect.</a:t>
            </a:r>
          </a:p>
          <a:p>
            <a:pPr lvl="1"/>
            <a:r>
              <a:rPr lang="en-GB" dirty="0"/>
              <a:t>The SCN was rated as helpful, to a greater or lesser degree, by the majority of participants.</a:t>
            </a:r>
          </a:p>
          <a:p>
            <a:pPr lvl="1"/>
            <a:r>
              <a:rPr lang="en-GB" dirty="0"/>
              <a:t>However, this approach is not appropriate for everyone.</a:t>
            </a:r>
          </a:p>
          <a:p>
            <a:pPr lvl="1"/>
            <a:endParaRPr lang="en-GB" dirty="0"/>
          </a:p>
          <a:p>
            <a:pPr marL="514350" indent="-514350">
              <a:buFont typeface="+mj-lt"/>
              <a:buAutoNum type="arabicParenR"/>
            </a:pPr>
            <a:r>
              <a:rPr lang="en-GB" dirty="0"/>
              <a:t>Not </a:t>
            </a:r>
            <a:r>
              <a:rPr lang="en-GB" i="1" dirty="0"/>
              <a:t>What</a:t>
            </a:r>
            <a:r>
              <a:rPr lang="en-GB" dirty="0"/>
              <a:t> We Do but </a:t>
            </a:r>
            <a:r>
              <a:rPr lang="en-GB" i="1" dirty="0"/>
              <a:t>How</a:t>
            </a:r>
            <a:r>
              <a:rPr lang="en-GB" dirty="0"/>
              <a:t> We Do It.</a:t>
            </a:r>
          </a:p>
          <a:p>
            <a:pPr lvl="1"/>
            <a:r>
              <a:rPr lang="en-GB" dirty="0"/>
              <a:t>The Importance of volunteer qualities, attitudes, and behaviours.</a:t>
            </a:r>
          </a:p>
          <a:p>
            <a:pPr lvl="1"/>
            <a:r>
              <a:rPr lang="en-GB" dirty="0"/>
              <a:t>Practices, attitudes &amp; behaviours can be helpful. However, what appears to be most helpful is how people respond. </a:t>
            </a:r>
          </a:p>
          <a:p>
            <a:pPr marL="457200" lvl="1" indent="0">
              <a:buNone/>
            </a:pPr>
            <a:endParaRPr lang="en-GB" dirty="0"/>
          </a:p>
          <a:p>
            <a:pPr marL="514350" indent="-514350">
              <a:buFont typeface="+mj-lt"/>
              <a:buAutoNum type="arabicParenR"/>
            </a:pPr>
            <a:r>
              <a:rPr lang="en-GB" dirty="0"/>
              <a:t>Complementary not Alternative</a:t>
            </a:r>
          </a:p>
          <a:p>
            <a:pPr lvl="1"/>
            <a:r>
              <a:rPr lang="en-GB" dirty="0"/>
              <a:t>A complementary approach to mainstream mental health services.</a:t>
            </a:r>
          </a:p>
          <a:p>
            <a:pPr lvl="1"/>
            <a:endParaRPr lang="en-GB" dirty="0"/>
          </a:p>
          <a:p>
            <a:pPr lvl="3"/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8194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3A524-58C6-4362-B19C-10B716FBA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 and Further Info: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724BBD-2652-4AB5-A760-31F348B4AF9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54822" y="3883025"/>
            <a:ext cx="5844989" cy="1678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Mike Rush</a:t>
            </a:r>
          </a:p>
          <a:p>
            <a:r>
              <a:rPr lang="en-GB" sz="3200" dirty="0">
                <a:hlinkClick r:id="rId2"/>
              </a:rPr>
              <a:t>mike@talkaboutspiritualcrisis.uk</a:t>
            </a:r>
            <a:r>
              <a:rPr lang="en-GB" sz="3200" dirty="0"/>
              <a:t>   </a:t>
            </a:r>
          </a:p>
          <a:p>
            <a:r>
              <a:rPr lang="en-GB" sz="3200" dirty="0">
                <a:hlinkClick r:id="rId3"/>
              </a:rPr>
              <a:t>www.talkaboutspiritualcrisis.uk</a:t>
            </a:r>
            <a:endParaRPr lang="en-GB" sz="320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2402BD9-B195-4FF3-BC94-EBBF77853840}"/>
              </a:ext>
            </a:extLst>
          </p:cNvPr>
          <p:cNvSpPr txBox="1">
            <a:spLocks/>
          </p:cNvSpPr>
          <p:nvPr/>
        </p:nvSpPr>
        <p:spPr>
          <a:xfrm>
            <a:off x="3854823" y="1873390"/>
            <a:ext cx="5844989" cy="167840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Spiritual Crisis Network</a:t>
            </a:r>
          </a:p>
          <a:p>
            <a:r>
              <a:rPr lang="en-GB" sz="3200" dirty="0">
                <a:hlinkClick r:id="rId4"/>
              </a:rPr>
              <a:t>info@spiritualcrisisnetwork.uk</a:t>
            </a:r>
            <a:r>
              <a:rPr lang="en-GB" sz="3200" dirty="0"/>
              <a:t> </a:t>
            </a:r>
          </a:p>
          <a:p>
            <a:r>
              <a:rPr lang="en-GB" sz="3200" dirty="0">
                <a:hlinkClick r:id="rId5"/>
              </a:rPr>
              <a:t>www.spiritualcrisisnetwork.uk</a:t>
            </a:r>
            <a:r>
              <a:rPr lang="en-GB" sz="3200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EF17B3-2A35-4A01-A358-AADF69E48B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82"/>
          <a:stretch/>
        </p:blipFill>
        <p:spPr>
          <a:xfrm>
            <a:off x="2026864" y="1888331"/>
            <a:ext cx="1600655" cy="15406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B412FA-0457-403F-9067-85A4788DE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851" y="3883025"/>
            <a:ext cx="1606668" cy="165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36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9E5239-CEC4-4C1A-B40A-FE1D24B3E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/>
              <a:t>Part One: </a:t>
            </a:r>
            <a:br>
              <a:rPr lang="en-GB" sz="5400" b="1" dirty="0"/>
            </a:br>
            <a:r>
              <a:rPr lang="en-GB" sz="5400" b="1" dirty="0"/>
              <a:t>What is spiritual crisis/emergency?</a:t>
            </a:r>
            <a:br>
              <a:rPr lang="en-GB" sz="5400" b="1" dirty="0"/>
            </a:b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1567014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CE867-270D-4FE4-B1FE-54A001EF8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7136876" cy="1325563"/>
          </a:xfrm>
        </p:spPr>
        <p:txBody>
          <a:bodyPr/>
          <a:lstStyle/>
          <a:p>
            <a:r>
              <a:rPr lang="en-GB" dirty="0"/>
              <a:t>What is a Spiritual Crisis?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0B20D-20CF-4AED-AC12-E34B70BF9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2115"/>
            <a:ext cx="7136876" cy="4918599"/>
          </a:xfrm>
        </p:spPr>
        <p:txBody>
          <a:bodyPr>
            <a:normAutofit/>
          </a:bodyPr>
          <a:lstStyle/>
          <a:p>
            <a:r>
              <a:rPr lang="en-US" sz="4000" dirty="0"/>
              <a:t>Any spiritual or anomalous experience that causes concern or distress for the person who experiences it, or for those around them.</a:t>
            </a:r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177858-92D4-4146-B4CE-9DF4BF08F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281" y="155320"/>
            <a:ext cx="3836894" cy="65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D5EEC-A27A-477B-8963-152E9D9B0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Composite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425B3-C02A-40F9-AE56-271F812B5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These experiences are generally understood to be </a:t>
            </a:r>
            <a:r>
              <a:rPr lang="en-GB" b="1" dirty="0"/>
              <a:t>spontaneous</a:t>
            </a:r>
            <a:r>
              <a:rPr lang="en-GB" dirty="0"/>
              <a:t> and </a:t>
            </a:r>
            <a:r>
              <a:rPr lang="en-GB" b="1" dirty="0"/>
              <a:t>involuntary natural processes</a:t>
            </a:r>
            <a:r>
              <a:rPr lang="en-GB" dirty="0"/>
              <a:t>, where someone may be </a:t>
            </a:r>
            <a:r>
              <a:rPr lang="en-GB" b="1" dirty="0"/>
              <a:t>overwhelmed by spiritual energies</a:t>
            </a:r>
            <a:r>
              <a:rPr lang="en-GB" dirty="0"/>
              <a:t> and </a:t>
            </a:r>
            <a:r>
              <a:rPr lang="en-GB" b="1" dirty="0"/>
              <a:t>experience ASCs </a:t>
            </a:r>
            <a:r>
              <a:rPr lang="en-GB" dirty="0"/>
              <a:t>alongside challenging or </a:t>
            </a:r>
            <a:r>
              <a:rPr lang="en-GB" b="1" dirty="0"/>
              <a:t>turbulent emotions, perceptions, sensations, and thoughts</a:t>
            </a:r>
            <a:r>
              <a:rPr lang="en-GB" dirty="0"/>
              <a:t>, often with a </a:t>
            </a:r>
            <a:r>
              <a:rPr lang="en-GB" b="1" dirty="0"/>
              <a:t>spiritual or mythical theme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/>
              <a:t>These experiences can be </a:t>
            </a:r>
            <a:r>
              <a:rPr lang="en-GB" b="1" dirty="0"/>
              <a:t>difficult to integrate</a:t>
            </a:r>
            <a:r>
              <a:rPr lang="en-GB" dirty="0"/>
              <a:t>, entailing </a:t>
            </a:r>
            <a:r>
              <a:rPr lang="en-GB" b="1" dirty="0"/>
              <a:t>changes in beliefs and behaviours </a:t>
            </a:r>
            <a:r>
              <a:rPr lang="en-GB" dirty="0"/>
              <a:t>that usually take the individual </a:t>
            </a:r>
            <a:r>
              <a:rPr lang="en-GB" b="1" dirty="0"/>
              <a:t>beyond their personal ego identity</a:t>
            </a:r>
            <a:r>
              <a:rPr lang="en-GB" dirty="0"/>
              <a:t> into a transpersonal or </a:t>
            </a:r>
            <a:r>
              <a:rPr lang="en-GB" b="1" dirty="0"/>
              <a:t>expanded sense of self</a:t>
            </a:r>
            <a:r>
              <a:rPr lang="en-GB" dirty="0"/>
              <a:t>. The process is one of </a:t>
            </a:r>
            <a:r>
              <a:rPr lang="en-GB" b="1" dirty="0"/>
              <a:t>psychospiritual development or transformation </a:t>
            </a:r>
            <a:r>
              <a:rPr lang="en-GB" dirty="0"/>
              <a:t>that can result in greater wisdom, compassion, creativity, inner peace, and a deeper connection with people, nature, or the cosmos.</a:t>
            </a:r>
          </a:p>
        </p:txBody>
      </p:sp>
    </p:spTree>
    <p:extLst>
      <p:ext uri="{BB962C8B-B14F-4D97-AF65-F5344CB8AC3E}">
        <p14:creationId xmlns:p14="http://schemas.microsoft.com/office/powerpoint/2010/main" val="2041551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80351-3105-408A-B5D1-150710F05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Ten Varieties of Spiritual Emergency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A7DB1-FEE1-43F9-ACAB-2D1D911F7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05421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i)	Episodes of Unitive Consciousness (Peak Experiences)</a:t>
            </a:r>
          </a:p>
          <a:p>
            <a:pPr marL="0" indent="0">
              <a:buNone/>
            </a:pPr>
            <a:r>
              <a:rPr lang="en-GB" dirty="0"/>
              <a:t>ii)	Kundalini Awakening</a:t>
            </a:r>
          </a:p>
          <a:p>
            <a:pPr marL="0" indent="0">
              <a:buNone/>
            </a:pPr>
            <a:r>
              <a:rPr lang="en-GB" dirty="0"/>
              <a:t>iii)	Near-Death Experiences</a:t>
            </a:r>
          </a:p>
          <a:p>
            <a:pPr marL="0" indent="0">
              <a:buNone/>
            </a:pPr>
            <a:r>
              <a:rPr lang="en-GB" dirty="0"/>
              <a:t>iv)	Shamanic Crisis or Journey</a:t>
            </a:r>
          </a:p>
          <a:p>
            <a:pPr marL="0" indent="0">
              <a:buNone/>
            </a:pPr>
            <a:r>
              <a:rPr lang="en-GB" dirty="0"/>
              <a:t>v)	Psychological Renewal through Return to the Centre or 	Activation of the Central Archetype</a:t>
            </a:r>
          </a:p>
          <a:p>
            <a:pPr marL="0" indent="0">
              <a:buNone/>
            </a:pPr>
            <a:r>
              <a:rPr lang="en-GB" dirty="0"/>
              <a:t>vi)	Awakening of Extrasensory Perception or Psychic Opening </a:t>
            </a:r>
          </a:p>
          <a:p>
            <a:pPr marL="0" indent="0">
              <a:buNone/>
            </a:pPr>
            <a:r>
              <a:rPr lang="en-GB" dirty="0"/>
              <a:t>vii)	Emergence of Past-Life Memories or a Karmic Pattern</a:t>
            </a:r>
          </a:p>
          <a:p>
            <a:pPr marL="0" indent="0">
              <a:buNone/>
            </a:pPr>
            <a:r>
              <a:rPr lang="en-GB" dirty="0"/>
              <a:t>viii)	Communication with Spirit Guides and Channelling</a:t>
            </a:r>
          </a:p>
          <a:p>
            <a:pPr marL="0" indent="0">
              <a:buNone/>
            </a:pPr>
            <a:r>
              <a:rPr lang="en-GB" dirty="0"/>
              <a:t>ix)	Experiences of Close Encounters with UFOs</a:t>
            </a:r>
          </a:p>
          <a:p>
            <a:pPr marL="0" indent="0">
              <a:buNone/>
            </a:pPr>
            <a:r>
              <a:rPr lang="en-GB" dirty="0"/>
              <a:t>x)	Possession States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0C8F85-51F2-4F1E-92EC-BF4AE2B694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r="17467"/>
          <a:stretch/>
        </p:blipFill>
        <p:spPr>
          <a:xfrm>
            <a:off x="9728460" y="3328072"/>
            <a:ext cx="2083325" cy="316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43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56E822-1711-4C11-9632-532E66154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Part Two:</a:t>
            </a:r>
            <a:br>
              <a:rPr lang="en-GB" b="1" dirty="0"/>
            </a:br>
            <a:r>
              <a:rPr lang="en-GB" b="1" dirty="0"/>
              <a:t>What does the Spiritual Crisis Network (SCN) do?</a:t>
            </a:r>
            <a:br>
              <a:rPr lang="en-GB" b="1" dirty="0"/>
            </a:br>
            <a:endParaRPr lang="en-GB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154F38-8F78-4985-A675-F04F89739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633" y="5533119"/>
            <a:ext cx="24098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5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33551-6452-4B87-B664-4B0738400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Spiritual Crisis Network (SCN)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27F98-85BD-42EB-8B81-3A2251BE9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Founded in 2004, limited company in 2008, online in 2011.</a:t>
            </a:r>
          </a:p>
          <a:p>
            <a:r>
              <a:rPr lang="en-US" dirty="0"/>
              <a:t>Staffed by volunteers.</a:t>
            </a:r>
          </a:p>
          <a:p>
            <a:r>
              <a:rPr lang="en-US" dirty="0"/>
              <a:t>Experiencers, therapists, trainee therapists.</a:t>
            </a:r>
          </a:p>
          <a:p>
            <a:r>
              <a:rPr lang="en-US" dirty="0"/>
              <a:t>Non-profit organization.</a:t>
            </a:r>
          </a:p>
          <a:p>
            <a:r>
              <a:rPr lang="en-US" dirty="0"/>
              <a:t>Agnostic/open-minded.</a:t>
            </a:r>
          </a:p>
          <a:p>
            <a:r>
              <a:rPr lang="en-US" dirty="0"/>
              <a:t>Not an anti-psychiatry organization.</a:t>
            </a:r>
          </a:p>
          <a:p>
            <a:endParaRPr lang="en-GB" b="1" dirty="0"/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B6B594-9CBE-46AC-8441-A9FC2D93D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593" y="5492750"/>
            <a:ext cx="24098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78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33551-6452-4B87-B664-4B0738400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Spiritual Crisis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27F98-85BD-42EB-8B81-3A2251BE9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SCN provides a number of services: </a:t>
            </a:r>
          </a:p>
          <a:p>
            <a:pPr marL="0" indent="0">
              <a:buNone/>
            </a:pPr>
            <a:endParaRPr lang="en-US" dirty="0"/>
          </a:p>
          <a:p>
            <a:r>
              <a:rPr lang="en-GB" dirty="0"/>
              <a:t>Support via Email</a:t>
            </a:r>
          </a:p>
          <a:p>
            <a:r>
              <a:rPr lang="en-GB" dirty="0"/>
              <a:t>Website</a:t>
            </a:r>
          </a:p>
          <a:p>
            <a:pPr lvl="0"/>
            <a:r>
              <a:rPr lang="en-GB" dirty="0"/>
              <a:t>Peer-support Groups</a:t>
            </a:r>
          </a:p>
          <a:p>
            <a:pPr lvl="0"/>
            <a:r>
              <a:rPr lang="en-GB" dirty="0"/>
              <a:t>Training &amp; Awareness</a:t>
            </a:r>
          </a:p>
          <a:p>
            <a:pPr lvl="0"/>
            <a:r>
              <a:rPr lang="en-GB" dirty="0"/>
              <a:t>Academic Conferences</a:t>
            </a:r>
          </a:p>
          <a:p>
            <a:pPr lvl="0"/>
            <a:r>
              <a:rPr lang="en-GB" dirty="0"/>
              <a:t>Online Discussion Forum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F9B59F-26A8-4D61-A1BE-03A8B37D2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966" y="365125"/>
            <a:ext cx="2141079" cy="32084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63A5E5-1B0E-41E1-9878-7D69CD406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996" y="3708465"/>
            <a:ext cx="2129049" cy="305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63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1904</TotalTime>
  <Words>1824</Words>
  <Application>Microsoft Office PowerPoint</Application>
  <PresentationFormat>Widescreen</PresentationFormat>
  <Paragraphs>196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A Service Evaluation of the UK Spiritual Crisis Network (SCN)</vt:lpstr>
      <vt:lpstr>Overview</vt:lpstr>
      <vt:lpstr>Part One:  What is spiritual crisis/emergency? </vt:lpstr>
      <vt:lpstr>What is a Spiritual Crisis?</vt:lpstr>
      <vt:lpstr>Composite Definition</vt:lpstr>
      <vt:lpstr>Ten Varieties of Spiritual Emergency</vt:lpstr>
      <vt:lpstr>Part Two: What does the Spiritual Crisis Network (SCN) do? </vt:lpstr>
      <vt:lpstr>The Spiritual Crisis Network (SCN)</vt:lpstr>
      <vt:lpstr>The Spiritual Crisis Network</vt:lpstr>
      <vt:lpstr>SCN Audit</vt:lpstr>
      <vt:lpstr>SCN Audit</vt:lpstr>
      <vt:lpstr>Some Examples</vt:lpstr>
      <vt:lpstr>Part Three:  Research Methodology</vt:lpstr>
      <vt:lpstr>Literature Review</vt:lpstr>
      <vt:lpstr>PowerPoint Presentation</vt:lpstr>
      <vt:lpstr>PowerPoint Presentation</vt:lpstr>
      <vt:lpstr>Ethics</vt:lpstr>
      <vt:lpstr>Part Four: Summary of my Research Results </vt:lpstr>
      <vt:lpstr>Survey Results: Demographics</vt:lpstr>
      <vt:lpstr>Survey Results: Experiences</vt:lpstr>
      <vt:lpstr>PowerPoint Presentation</vt:lpstr>
      <vt:lpstr>Survey Results: Experiences</vt:lpstr>
      <vt:lpstr>Survey Results: Q1. Was the SCN Helpful?</vt:lpstr>
      <vt:lpstr>Survey Results: Q2 What was Helpful?</vt:lpstr>
      <vt:lpstr>Emergent Themes: How People Felt</vt:lpstr>
      <vt:lpstr>Emergent Themes: SCN Volunteers</vt:lpstr>
      <vt:lpstr>Survey Results: Q4. SCN &amp; MH Services</vt:lpstr>
      <vt:lpstr>Summary &amp; Conclusions</vt:lpstr>
      <vt:lpstr>Contact and Further Info: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Helps in  Spiritual Emergency?</dc:title>
  <dc:creator>Unknown Author</dc:creator>
  <cp:lastModifiedBy>Unknown Author</cp:lastModifiedBy>
  <cp:revision>372</cp:revision>
  <dcterms:created xsi:type="dcterms:W3CDTF">2020-05-09T14:31:32Z</dcterms:created>
  <dcterms:modified xsi:type="dcterms:W3CDTF">2022-04-02T08:11:18Z</dcterms:modified>
</cp:coreProperties>
</file>