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425" r:id="rId2"/>
    <p:sldId id="300" r:id="rId3"/>
    <p:sldId id="301" r:id="rId4"/>
    <p:sldId id="302" r:id="rId5"/>
    <p:sldId id="427" r:id="rId6"/>
    <p:sldId id="307" r:id="rId7"/>
    <p:sldId id="299" r:id="rId8"/>
    <p:sldId id="313" r:id="rId9"/>
    <p:sldId id="314" r:id="rId10"/>
    <p:sldId id="315" r:id="rId11"/>
    <p:sldId id="316" r:id="rId12"/>
    <p:sldId id="317" r:id="rId13"/>
    <p:sldId id="319" r:id="rId14"/>
    <p:sldId id="324" r:id="rId15"/>
    <p:sldId id="368" r:id="rId16"/>
    <p:sldId id="362" r:id="rId17"/>
    <p:sldId id="385" r:id="rId18"/>
    <p:sldId id="340" r:id="rId19"/>
    <p:sldId id="321" r:id="rId20"/>
    <p:sldId id="364" r:id="rId21"/>
    <p:sldId id="326" r:id="rId22"/>
    <p:sldId id="354" r:id="rId23"/>
    <p:sldId id="382" r:id="rId24"/>
    <p:sldId id="360" r:id="rId25"/>
    <p:sldId id="369" r:id="rId26"/>
    <p:sldId id="376" r:id="rId27"/>
    <p:sldId id="361" r:id="rId28"/>
    <p:sldId id="377" r:id="rId29"/>
    <p:sldId id="375" r:id="rId30"/>
    <p:sldId id="365" r:id="rId31"/>
    <p:sldId id="322" r:id="rId32"/>
    <p:sldId id="274" r:id="rId33"/>
    <p:sldId id="386" r:id="rId34"/>
    <p:sldId id="273" r:id="rId35"/>
    <p:sldId id="346" r:id="rId36"/>
    <p:sldId id="345" r:id="rId37"/>
    <p:sldId id="400" r:id="rId38"/>
    <p:sldId id="259" r:id="rId39"/>
    <p:sldId id="358" r:id="rId40"/>
    <p:sldId id="260" r:id="rId41"/>
    <p:sldId id="261" r:id="rId42"/>
    <p:sldId id="262" r:id="rId43"/>
    <p:sldId id="263" r:id="rId44"/>
    <p:sldId id="264" r:id="rId45"/>
    <p:sldId id="265" r:id="rId46"/>
    <p:sldId id="266" r:id="rId47"/>
    <p:sldId id="267" r:id="rId48"/>
    <p:sldId id="421" r:id="rId49"/>
    <p:sldId id="401" r:id="rId50"/>
    <p:sldId id="367" r:id="rId51"/>
    <p:sldId id="412" r:id="rId52"/>
    <p:sldId id="413" r:id="rId53"/>
    <p:sldId id="414" r:id="rId54"/>
    <p:sldId id="415" r:id="rId55"/>
    <p:sldId id="295" r:id="rId56"/>
    <p:sldId id="297" r:id="rId57"/>
    <p:sldId id="268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A18"/>
    <a:srgbClr val="00D693"/>
    <a:srgbClr val="D2DA89"/>
    <a:srgbClr val="F6A7B9"/>
    <a:srgbClr val="009E61"/>
    <a:srgbClr val="F67AE4"/>
    <a:srgbClr val="D573DF"/>
    <a:srgbClr val="4ED5CB"/>
    <a:srgbClr val="FF12CF"/>
    <a:srgbClr val="CE4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4580"/>
  </p:normalViewPr>
  <p:slideViewPr>
    <p:cSldViewPr snapToGrid="0" snapToObjects="1">
      <p:cViewPr varScale="1">
        <p:scale>
          <a:sx n="102" d="100"/>
          <a:sy n="102" d="100"/>
        </p:scale>
        <p:origin x="7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Marie/Desktop/Publications/APA%20PRS%20Journal%20Article%20/How%20heard%20of%20survey%20spread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rie-HD:Users:marieresearcher:Desktop:Dissertation%20Charts%20&amp;%20tables:Religion%20spreadshee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rie-HD:Users:marieresearcher:Desktop:How%20long%20did%20STE%20last%20spreadshee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rie-HD:Users:marieresearcher:Desktop:Marie%20Box%202017032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Sheet1!$P$2:$P$7</c:f>
              <c:strCache>
                <c:ptCount val="6"/>
                <c:pt idx="0">
                  <c:v>Referral from friend or acquaintance (103)</c:v>
                </c:pt>
                <c:pt idx="1">
                  <c:v>Surfing the internet (83)</c:v>
                </c:pt>
                <c:pt idx="2">
                  <c:v>Spiritual emergency network (ACISTE, SEN, IANDS, KRN) (77)</c:v>
                </c:pt>
                <c:pt idx="3">
                  <c:v>Educational institute promotion (13)</c:v>
                </c:pt>
                <c:pt idx="4">
                  <c:v>Facebook spiritual emergence  group (11)</c:v>
                </c:pt>
                <c:pt idx="5">
                  <c:v>Professional individual referrals (10)</c:v>
                </c:pt>
              </c:strCache>
            </c:strRef>
          </c:cat>
          <c:val>
            <c:numRef>
              <c:f>Sheet1!$Q$2:$Q$7</c:f>
              <c:numCache>
                <c:formatCode>General</c:formatCode>
                <c:ptCount val="6"/>
                <c:pt idx="0">
                  <c:v>103</c:v>
                </c:pt>
                <c:pt idx="1">
                  <c:v>83</c:v>
                </c:pt>
                <c:pt idx="2">
                  <c:v>77</c:v>
                </c:pt>
                <c:pt idx="3">
                  <c:v>13</c:v>
                </c:pt>
                <c:pt idx="4">
                  <c:v>11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2B-544D-967F-2BE7D34CD2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00507080"/>
        <c:axId val="-2100505672"/>
        <c:axId val="0"/>
      </c:bar3DChart>
      <c:catAx>
        <c:axId val="-21005070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2100505672"/>
        <c:crosses val="autoZero"/>
        <c:auto val="1"/>
        <c:lblAlgn val="ctr"/>
        <c:lblOffset val="100"/>
        <c:noMultiLvlLbl val="0"/>
      </c:catAx>
      <c:valAx>
        <c:axId val="-21005056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100507080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2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Sample considered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Qualifying participants (59%)</c:v>
                </c:pt>
                <c:pt idx="1">
                  <c:v>Passed criteria tests (59%)</c:v>
                </c:pt>
                <c:pt idx="2">
                  <c:v>Completed criteria tests (81%)</c:v>
                </c:pt>
                <c:pt idx="3">
                  <c:v>Respondents who started the survey (100%)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245</c:v>
                </c:pt>
                <c:pt idx="1">
                  <c:v>245</c:v>
                </c:pt>
                <c:pt idx="2">
                  <c:v>336</c:v>
                </c:pt>
                <c:pt idx="3">
                  <c:v>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5D-DD46-9E4C-3A65DC50C0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Did not complete criteria tests (77)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Qualifying participants (59%)</c:v>
                </c:pt>
                <c:pt idx="1">
                  <c:v>Passed criteria tests (59%)</c:v>
                </c:pt>
                <c:pt idx="2">
                  <c:v>Completed criteria tests (81%)</c:v>
                </c:pt>
                <c:pt idx="3">
                  <c:v>Respondents who started the survey (100%)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2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5D-DD46-9E4C-3A65DC50C01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Failed MHI only  (59)</c:v>
                </c:pt>
              </c:strCache>
            </c:strRef>
          </c:tx>
          <c:spPr>
            <a:solidFill>
              <a:srgbClr val="CE42D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Qualifying participants (59%)</c:v>
                </c:pt>
                <c:pt idx="1">
                  <c:v>Passed criteria tests (59%)</c:v>
                </c:pt>
                <c:pt idx="2">
                  <c:v>Completed criteria tests (81%)</c:v>
                </c:pt>
                <c:pt idx="3">
                  <c:v>Respondents who started the survey (100%)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5D-DD46-9E4C-3A65DC50C01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Failed both MHI &amp; PTGI (11) 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Qualifying participants (59%)</c:v>
                </c:pt>
                <c:pt idx="1">
                  <c:v>Passed criteria tests (59%)</c:v>
                </c:pt>
                <c:pt idx="2">
                  <c:v>Completed criteria tests (81%)</c:v>
                </c:pt>
                <c:pt idx="3">
                  <c:v>Respondents who started the survey (100%)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5D-DD46-9E4C-3A65DC50C01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Failed PTGI only (21)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Qualifying participants (59%)</c:v>
                </c:pt>
                <c:pt idx="1">
                  <c:v>Passed criteria tests (59%)</c:v>
                </c:pt>
                <c:pt idx="2">
                  <c:v>Completed criteria tests (81%)</c:v>
                </c:pt>
                <c:pt idx="3">
                  <c:v>Respondents who started the survey (100%)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5D-DD46-9E4C-3A65DC50C0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1755112"/>
        <c:axId val="2111758312"/>
        <c:axId val="0"/>
      </c:bar3DChart>
      <c:catAx>
        <c:axId val="21117551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111758312"/>
        <c:crosses val="autoZero"/>
        <c:auto val="1"/>
        <c:lblAlgn val="ctr"/>
        <c:lblOffset val="100"/>
        <c:noMultiLvlLbl val="0"/>
      </c:catAx>
      <c:valAx>
        <c:axId val="21117583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1117551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Sheet1!$A$2:$A$12</c:f>
              <c:strCache>
                <c:ptCount val="11"/>
                <c:pt idx="0">
                  <c:v>Other (43)</c:v>
                </c:pt>
                <c:pt idx="1">
                  <c:v>No religion (110)</c:v>
                </c:pt>
                <c:pt idx="2">
                  <c:v>Inter-denominational (48)</c:v>
                </c:pt>
                <c:pt idx="3">
                  <c:v>Islam (11)</c:v>
                </c:pt>
                <c:pt idx="4">
                  <c:v>Buddhism (70)</c:v>
                </c:pt>
                <c:pt idx="5">
                  <c:v>Hinduism (30)</c:v>
                </c:pt>
                <c:pt idx="6">
                  <c:v>American Indigenous (38)</c:v>
                </c:pt>
                <c:pt idx="7">
                  <c:v>Judaism (20)</c:v>
                </c:pt>
                <c:pt idx="8">
                  <c:v>Christianity (67)</c:v>
                </c:pt>
                <c:pt idx="9">
                  <c:v>Catholicism (39)</c:v>
                </c:pt>
                <c:pt idx="10">
                  <c:v>Protestantism (19)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0.18</c:v>
                </c:pt>
                <c:pt idx="1">
                  <c:v>0.45</c:v>
                </c:pt>
                <c:pt idx="2">
                  <c:v>0.2</c:v>
                </c:pt>
                <c:pt idx="3">
                  <c:v>0.04</c:v>
                </c:pt>
                <c:pt idx="4">
                  <c:v>0.28999999999999998</c:v>
                </c:pt>
                <c:pt idx="5">
                  <c:v>0.12</c:v>
                </c:pt>
                <c:pt idx="6">
                  <c:v>0.16</c:v>
                </c:pt>
                <c:pt idx="7">
                  <c:v>0.08</c:v>
                </c:pt>
                <c:pt idx="8">
                  <c:v>0.27</c:v>
                </c:pt>
                <c:pt idx="9">
                  <c:v>0.16</c:v>
                </c:pt>
                <c:pt idx="1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B5-EE42-AD35-0A61D6E72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1231256"/>
        <c:axId val="2132427080"/>
        <c:axId val="0"/>
      </c:bar3DChart>
      <c:catAx>
        <c:axId val="21112312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132427080"/>
        <c:crosses val="autoZero"/>
        <c:auto val="1"/>
        <c:lblAlgn val="ctr"/>
        <c:lblOffset val="100"/>
        <c:noMultiLvlLbl val="0"/>
      </c:catAx>
      <c:valAx>
        <c:axId val="213242708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111231256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5">
        <a:lumMod val="40000"/>
        <a:lumOff val="60000"/>
      </a:schemeClr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Sheet1!$F$3:$F$8</c:f>
              <c:strCache>
                <c:ptCount val="6"/>
                <c:pt idx="0">
                  <c:v>seconds</c:v>
                </c:pt>
                <c:pt idx="1">
                  <c:v>minutes</c:v>
                </c:pt>
                <c:pt idx="2">
                  <c:v>hours</c:v>
                </c:pt>
                <c:pt idx="3">
                  <c:v>days</c:v>
                </c:pt>
                <c:pt idx="4">
                  <c:v>weeks</c:v>
                </c:pt>
                <c:pt idx="5">
                  <c:v>not specific time</c:v>
                </c:pt>
              </c:strCache>
            </c:strRef>
          </c:cat>
          <c:val>
            <c:numRef>
              <c:f>Sheet1!$G$3:$G$8</c:f>
              <c:numCache>
                <c:formatCode>0%</c:formatCode>
                <c:ptCount val="6"/>
                <c:pt idx="0">
                  <c:v>4.4897959183673501E-2</c:v>
                </c:pt>
                <c:pt idx="1">
                  <c:v>0.22448979591836701</c:v>
                </c:pt>
                <c:pt idx="2">
                  <c:v>0.11020408163265299</c:v>
                </c:pt>
                <c:pt idx="3">
                  <c:v>9.3877551020408095E-2</c:v>
                </c:pt>
                <c:pt idx="4">
                  <c:v>0.33877551020408198</c:v>
                </c:pt>
                <c:pt idx="5">
                  <c:v>0.187755102040816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A1-D540-8B0E-533DE50B5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1586008"/>
        <c:axId val="2141589080"/>
      </c:barChart>
      <c:catAx>
        <c:axId val="2141586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1589080"/>
        <c:crosses val="autoZero"/>
        <c:auto val="1"/>
        <c:lblAlgn val="ctr"/>
        <c:lblOffset val="100"/>
        <c:noMultiLvlLbl val="0"/>
      </c:catAx>
      <c:valAx>
        <c:axId val="21415890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41586008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2">
        <a:lumMod val="40000"/>
        <a:lumOff val="60000"/>
      </a:schemeClr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Box</a:t>
            </a:r>
            <a:r>
              <a:rPr lang="en-US" baseline="0"/>
              <a:t> plot of mean helpfulness by practice group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Sheet2!$A$15</c:f>
              <c:strCache>
                <c:ptCount val="1"/>
                <c:pt idx="0">
                  <c:v>minimum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Sheet2!$B$14:$K$14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6A</c:v>
                </c:pt>
                <c:pt idx="6">
                  <c:v>6P</c:v>
                </c:pt>
                <c:pt idx="7">
                  <c:v>7</c:v>
                </c:pt>
                <c:pt idx="8">
                  <c:v>8</c:v>
                </c:pt>
              </c:strCache>
            </c:strRef>
          </c:cat>
          <c:val>
            <c:numRef>
              <c:f>Sheet2!$B$15:$K$15</c:f>
              <c:numCache>
                <c:formatCode>General</c:formatCode>
                <c:ptCount val="10"/>
                <c:pt idx="0">
                  <c:v>2.5688623000000002</c:v>
                </c:pt>
                <c:pt idx="1">
                  <c:v>3.0928961999999971</c:v>
                </c:pt>
                <c:pt idx="2">
                  <c:v>2.6466164999999982</c:v>
                </c:pt>
                <c:pt idx="3">
                  <c:v>2.3958332999999992</c:v>
                </c:pt>
                <c:pt idx="4">
                  <c:v>2.8467152999999992</c:v>
                </c:pt>
                <c:pt idx="5">
                  <c:v>2.8166666999999319</c:v>
                </c:pt>
                <c:pt idx="6">
                  <c:v>1.569230799999999</c:v>
                </c:pt>
                <c:pt idx="7">
                  <c:v>2.860655699999997</c:v>
                </c:pt>
                <c:pt idx="8">
                  <c:v>2.4301075000000001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E9-D042-841B-E78CB43F2930}"/>
            </c:ext>
          </c:extLst>
        </c:ser>
        <c:ser>
          <c:idx val="1"/>
          <c:order val="1"/>
          <c:tx>
            <c:strRef>
              <c:f>Sheet2!$A$16</c:f>
              <c:strCache>
                <c:ptCount val="1"/>
                <c:pt idx="0">
                  <c:v>q1 - min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errBars>
            <c:errBarType val="minus"/>
            <c:errValType val="percentage"/>
            <c:noEndCap val="1"/>
            <c:val val="10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Sheet2!$B$14:$K$14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6A</c:v>
                </c:pt>
                <c:pt idx="6">
                  <c:v>6P</c:v>
                </c:pt>
                <c:pt idx="7">
                  <c:v>7</c:v>
                </c:pt>
                <c:pt idx="8">
                  <c:v>8</c:v>
                </c:pt>
              </c:strCache>
            </c:strRef>
          </c:cat>
          <c:val>
            <c:numRef>
              <c:f>Sheet2!$B$16:$K$16</c:f>
              <c:numCache>
                <c:formatCode>General</c:formatCode>
                <c:ptCount val="10"/>
                <c:pt idx="0">
                  <c:v>0.17488770000000001</c:v>
                </c:pt>
                <c:pt idx="1">
                  <c:v>0.1115237</c:v>
                </c:pt>
                <c:pt idx="2">
                  <c:v>0.25469930000000002</c:v>
                </c:pt>
                <c:pt idx="3">
                  <c:v>0.61983490000000097</c:v>
                </c:pt>
                <c:pt idx="4">
                  <c:v>0.33337890000000098</c:v>
                </c:pt>
                <c:pt idx="5">
                  <c:v>0.1</c:v>
                </c:pt>
                <c:pt idx="6">
                  <c:v>0.10950219999999999</c:v>
                </c:pt>
                <c:pt idx="7">
                  <c:v>0.13750609999999999</c:v>
                </c:pt>
                <c:pt idx="8">
                  <c:v>0.2304013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E9-D042-841B-E78CB43F2930}"/>
            </c:ext>
          </c:extLst>
        </c:ser>
        <c:ser>
          <c:idx val="2"/>
          <c:order val="2"/>
          <c:tx>
            <c:strRef>
              <c:f>Sheet2!$A$17</c:f>
              <c:strCache>
                <c:ptCount val="1"/>
                <c:pt idx="0">
                  <c:v>median - q1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Sheet2!$B$14:$K$14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6A</c:v>
                </c:pt>
                <c:pt idx="6">
                  <c:v>6P</c:v>
                </c:pt>
                <c:pt idx="7">
                  <c:v>7</c:v>
                </c:pt>
                <c:pt idx="8">
                  <c:v>8</c:v>
                </c:pt>
              </c:strCache>
            </c:strRef>
          </c:cat>
          <c:val>
            <c:numRef>
              <c:f>Sheet2!$B$17:$K$17</c:f>
              <c:numCache>
                <c:formatCode>General</c:formatCode>
                <c:ptCount val="10"/>
                <c:pt idx="0">
                  <c:v>0.41264810000000002</c:v>
                </c:pt>
                <c:pt idx="1">
                  <c:v>0.21172260000000001</c:v>
                </c:pt>
                <c:pt idx="2">
                  <c:v>0.1233161</c:v>
                </c:pt>
                <c:pt idx="3">
                  <c:v>0.25693640000000001</c:v>
                </c:pt>
                <c:pt idx="4">
                  <c:v>0.23373579999999999</c:v>
                </c:pt>
                <c:pt idx="5">
                  <c:v>0.13431370000000001</c:v>
                </c:pt>
                <c:pt idx="6">
                  <c:v>0.1332951</c:v>
                </c:pt>
                <c:pt idx="7">
                  <c:v>0.2416963</c:v>
                </c:pt>
                <c:pt idx="8">
                  <c:v>0.1493247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E9-D042-841B-E78CB43F2930}"/>
            </c:ext>
          </c:extLst>
        </c:ser>
        <c:ser>
          <c:idx val="3"/>
          <c:order val="3"/>
          <c:tx>
            <c:strRef>
              <c:f>Sheet2!$A$18</c:f>
              <c:strCache>
                <c:ptCount val="1"/>
                <c:pt idx="0">
                  <c:v>q3 - median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Sheet2!$B$14:$K$14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6A</c:v>
                </c:pt>
                <c:pt idx="6">
                  <c:v>6P</c:v>
                </c:pt>
                <c:pt idx="7">
                  <c:v>7</c:v>
                </c:pt>
                <c:pt idx="8">
                  <c:v>8</c:v>
                </c:pt>
              </c:strCache>
            </c:strRef>
          </c:cat>
          <c:val>
            <c:numRef>
              <c:f>Sheet2!$B$18:$K$18</c:f>
              <c:numCache>
                <c:formatCode>General</c:formatCode>
                <c:ptCount val="10"/>
                <c:pt idx="0">
                  <c:v>0.12450079999999999</c:v>
                </c:pt>
                <c:pt idx="1">
                  <c:v>0.1663818</c:v>
                </c:pt>
                <c:pt idx="2">
                  <c:v>0.14000219999999999</c:v>
                </c:pt>
                <c:pt idx="3">
                  <c:v>0.1008888</c:v>
                </c:pt>
                <c:pt idx="4">
                  <c:v>6.6170400000000296E-2</c:v>
                </c:pt>
                <c:pt idx="5">
                  <c:v>0.32959509999999997</c:v>
                </c:pt>
                <c:pt idx="6">
                  <c:v>0.1547954</c:v>
                </c:pt>
                <c:pt idx="7">
                  <c:v>8.0177999999999694E-2</c:v>
                </c:pt>
                <c:pt idx="8">
                  <c:v>0.3301114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E9-D042-841B-E78CB43F2930}"/>
            </c:ext>
          </c:extLst>
        </c:ser>
        <c:ser>
          <c:idx val="4"/>
          <c:order val="4"/>
          <c:tx>
            <c:strRef>
              <c:f>Sheet2!$A$19</c:f>
              <c:strCache>
                <c:ptCount val="1"/>
                <c:pt idx="0">
                  <c:v>max - q3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errBars>
            <c:errBarType val="minus"/>
            <c:errValType val="percentage"/>
            <c:noEndCap val="1"/>
            <c:val val="10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Sheet2!$B$14:$K$14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6A</c:v>
                </c:pt>
                <c:pt idx="6">
                  <c:v>6P</c:v>
                </c:pt>
                <c:pt idx="7">
                  <c:v>7</c:v>
                </c:pt>
                <c:pt idx="8">
                  <c:v>8</c:v>
                </c:pt>
              </c:strCache>
            </c:strRef>
          </c:cat>
          <c:val>
            <c:numRef>
              <c:f>Sheet2!$B$19:$K$19</c:f>
              <c:numCache>
                <c:formatCode>General</c:formatCode>
                <c:ptCount val="10"/>
                <c:pt idx="0">
                  <c:v>0.1161599</c:v>
                </c:pt>
                <c:pt idx="1">
                  <c:v>1.2930199999999999E-2</c:v>
                </c:pt>
                <c:pt idx="2">
                  <c:v>0.30772769999999999</c:v>
                </c:pt>
                <c:pt idx="3">
                  <c:v>0.14502509999999999</c:v>
                </c:pt>
                <c:pt idx="4">
                  <c:v>0.15963920000000001</c:v>
                </c:pt>
                <c:pt idx="5">
                  <c:v>0.12</c:v>
                </c:pt>
                <c:pt idx="6">
                  <c:v>0.1310026</c:v>
                </c:pt>
                <c:pt idx="7">
                  <c:v>0.13600789999999999</c:v>
                </c:pt>
                <c:pt idx="8">
                  <c:v>0.26409549999999998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E9-D042-841B-E78CB43F2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2611928"/>
        <c:axId val="2133261496"/>
      </c:barChart>
      <c:catAx>
        <c:axId val="2142611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3261496"/>
        <c:crosses val="autoZero"/>
        <c:auto val="1"/>
        <c:lblAlgn val="ctr"/>
        <c:lblOffset val="100"/>
        <c:noMultiLvlLbl val="0"/>
      </c:catAx>
      <c:valAx>
        <c:axId val="2133261496"/>
        <c:scaling>
          <c:orientation val="minMax"/>
          <c:min val="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611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D76FD-D8DD-AC4F-83AC-EC288CD26CDC}" type="datetimeFigureOut">
              <a:rPr lang="en-US" smtClean="0"/>
              <a:t>4/7/22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E2192-AB6C-4F4F-8006-F45BC37E4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76B5-001A-254F-920F-C7D356380E48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AF9A-F8B5-1943-AD35-B7BB08C44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5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76B5-001A-254F-920F-C7D356380E48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AF9A-F8B5-1943-AD35-B7BB08C44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6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76B5-001A-254F-920F-C7D356380E48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AF9A-F8B5-1943-AD35-B7BB08C44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8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76B5-001A-254F-920F-C7D356380E48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AF9A-F8B5-1943-AD35-B7BB08C44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9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76B5-001A-254F-920F-C7D356380E48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AF9A-F8B5-1943-AD35-B7BB08C44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76B5-001A-254F-920F-C7D356380E48}" type="datetimeFigureOut">
              <a:rPr lang="en-US" smtClean="0"/>
              <a:t>4/7/22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AF9A-F8B5-1943-AD35-B7BB08C44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6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76B5-001A-254F-920F-C7D356380E48}" type="datetimeFigureOut">
              <a:rPr lang="en-US" smtClean="0"/>
              <a:t>4/7/22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AF9A-F8B5-1943-AD35-B7BB08C44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8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76B5-001A-254F-920F-C7D356380E48}" type="datetimeFigureOut">
              <a:rPr lang="en-US" smtClean="0"/>
              <a:t>4/7/22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AF9A-F8B5-1943-AD35-B7BB08C44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0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76B5-001A-254F-920F-C7D356380E48}" type="datetimeFigureOut">
              <a:rPr lang="en-US" smtClean="0"/>
              <a:t>4/7/22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AF9A-F8B5-1943-AD35-B7BB08C44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2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76B5-001A-254F-920F-C7D356380E48}" type="datetimeFigureOut">
              <a:rPr lang="en-US" smtClean="0"/>
              <a:t>4/7/22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AF9A-F8B5-1943-AD35-B7BB08C44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52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76B5-001A-254F-920F-C7D356380E48}" type="datetimeFigureOut">
              <a:rPr lang="en-US" smtClean="0"/>
              <a:t>4/7/22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AF9A-F8B5-1943-AD35-B7BB08C44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6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276B5-001A-254F-920F-C7D356380E48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3AF9A-F8B5-1943-AD35-B7BB08C44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091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friendlystock.com/product/business-black-female-using-magnifying-glass-seo/" TargetMode="External"/><Relationship Id="rId7" Type="http://schemas.openxmlformats.org/officeDocument/2006/relationships/hyperlink" Target="https://www.freeprettythingsforyou.com/2017/05/free-retro-lady-clip-art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cliparts.co/grandmother-clip-art" TargetMode="External"/><Relationship Id="rId4" Type="http://schemas.openxmlformats.org/officeDocument/2006/relationships/image" Target="../media/image4.jpg"/><Relationship Id="rId9" Type="http://schemas.openxmlformats.org/officeDocument/2006/relationships/hyperlink" Target="http://www.clipartpanda.com/categories/open-book-cover-clip-art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sycnet.apa.org/doi/10.1037/rel000025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4CA7-5550-9D4F-97D3-BC6222F58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17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Evidence-Based Practices for Integrating Spiritual Emergencies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7E0B0-CB9A-F841-8383-F5DF2850C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92" y="2192055"/>
            <a:ext cx="8229600" cy="224215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Marie Grace Brook, PhD, LCSW, ACMHP,</a:t>
            </a:r>
          </a:p>
          <a:p>
            <a:pPr marL="0" indent="0" algn="ctr">
              <a:buNone/>
            </a:pPr>
            <a:r>
              <a:rPr lang="en-US" dirty="0"/>
              <a:t>Cert. Spiritual Direction, ACSGC</a:t>
            </a:r>
          </a:p>
          <a:p>
            <a:pPr marL="0" indent="0" algn="ctr">
              <a:buNone/>
            </a:pPr>
            <a:r>
              <a:rPr lang="en-US" sz="2400" dirty="0"/>
              <a:t>Santa Cruz, California, USA</a:t>
            </a:r>
          </a:p>
          <a:p>
            <a:pPr marL="0" indent="0" algn="ctr">
              <a:buNone/>
            </a:pPr>
            <a:r>
              <a:rPr lang="en-US" sz="2400" dirty="0" err="1"/>
              <a:t>MarieGraceBrook.com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 err="1"/>
              <a:t>MarieGraceBrookPhD@gmail.com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917968-4871-AE44-B91E-0211F3CD5BAF}"/>
              </a:ext>
            </a:extLst>
          </p:cNvPr>
          <p:cNvSpPr txBox="1"/>
          <p:nvPr/>
        </p:nvSpPr>
        <p:spPr>
          <a:xfrm>
            <a:off x="236428" y="4534421"/>
            <a:ext cx="867114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/>
          </a:p>
          <a:p>
            <a:pPr algn="ctr"/>
            <a:r>
              <a:rPr lang="en-US" sz="3200" i="1" dirty="0">
                <a:solidFill>
                  <a:srgbClr val="FFFF00"/>
                </a:solidFill>
              </a:rPr>
              <a:t>Spiritual Crisis: Supporting Positive Transformation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Spiritual Crisis Network UK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April 2, 2022</a:t>
            </a:r>
          </a:p>
        </p:txBody>
      </p:sp>
    </p:spTree>
    <p:extLst>
      <p:ext uri="{BB962C8B-B14F-4D97-AF65-F5344CB8AC3E}">
        <p14:creationId xmlns:p14="http://schemas.microsoft.com/office/powerpoint/2010/main" val="89220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dirty="0">
                <a:solidFill>
                  <a:srgbClr val="70FF4C"/>
                </a:solidFill>
              </a:rPr>
              <a:t>David </a:t>
            </a:r>
            <a:r>
              <a:rPr lang="en-US" dirty="0" err="1">
                <a:solidFill>
                  <a:srgbClr val="70FF4C"/>
                </a:solidFill>
              </a:rPr>
              <a:t>Lukoff</a:t>
            </a:r>
            <a:r>
              <a:rPr lang="en-US" dirty="0">
                <a:solidFill>
                  <a:srgbClr val="70FF4C"/>
                </a:solidFill>
              </a:rPr>
              <a:t>, PhD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714014" cy="40436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Introduced new category to the DSM-IV called</a:t>
            </a:r>
          </a:p>
          <a:p>
            <a:pPr marL="0" indent="0">
              <a:buNone/>
            </a:pPr>
            <a:r>
              <a:rPr lang="en-US" dirty="0"/>
              <a:t> “Religious or Spiritual Problem”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3600" b="1" dirty="0">
                <a:solidFill>
                  <a:srgbClr val="70FF4C"/>
                </a:solidFill>
              </a:rPr>
              <a:t>– </a:t>
            </a:r>
            <a:r>
              <a:rPr lang="en-US" b="1" dirty="0">
                <a:solidFill>
                  <a:srgbClr val="70FF4C"/>
                </a:solidFill>
              </a:rPr>
              <a:t>9 therapeutic interventions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FF4C"/>
                </a:solidFill>
              </a:rPr>
              <a:t>for STE integration</a:t>
            </a:r>
          </a:p>
        </p:txBody>
      </p:sp>
      <p:pic>
        <p:nvPicPr>
          <p:cNvPr id="5" name="Picture 4" descr="David Lukof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67" y="1744133"/>
            <a:ext cx="2294108" cy="3427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799" y="5725405"/>
            <a:ext cx="8602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Lukoff</a:t>
            </a:r>
            <a:r>
              <a:rPr lang="en-US" dirty="0"/>
              <a:t>, D., Lu, F. &amp; Yang, C. P. (2011). DSM-IV Religious and spiritual problems. In </a:t>
            </a:r>
            <a:r>
              <a:rPr lang="en-US" dirty="0" err="1"/>
              <a:t>Peteet</a:t>
            </a:r>
            <a:r>
              <a:rPr lang="en-US" dirty="0"/>
              <a:t>, J.</a:t>
            </a:r>
          </a:p>
          <a:p>
            <a:r>
              <a:rPr lang="en-US" dirty="0"/>
              <a:t>	Lu, F. &amp; Narrow, W. (Eds.) </a:t>
            </a:r>
            <a:r>
              <a:rPr lang="en-US" i="1" dirty="0"/>
              <a:t>Religious and Spiritual Issues in Psychiatric Diagnosis: A 	Research 	Agenda for DSM-V.</a:t>
            </a:r>
            <a:r>
              <a:rPr lang="en-US" dirty="0"/>
              <a:t> Arlington, VA: American Psychiatric Publishing, Inc.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447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dirty="0">
                <a:solidFill>
                  <a:srgbClr val="70FF4C"/>
                </a:solidFill>
              </a:rPr>
              <a:t>Ryan </a:t>
            </a:r>
            <a:r>
              <a:rPr lang="en-US" dirty="0" err="1">
                <a:solidFill>
                  <a:srgbClr val="70FF4C"/>
                </a:solidFill>
              </a:rPr>
              <a:t>Rominger</a:t>
            </a:r>
            <a:r>
              <a:rPr lang="en-US" dirty="0">
                <a:solidFill>
                  <a:srgbClr val="70FF4C"/>
                </a:solidFill>
              </a:rPr>
              <a:t>, PhD</a:t>
            </a:r>
            <a:br>
              <a:rPr lang="en-US" dirty="0">
                <a:solidFill>
                  <a:srgbClr val="70FF4C"/>
                </a:solidFill>
              </a:rPr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31733" cy="37655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Doctoral work in field of STEs. Researcher and former board president of ACISTE.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4000" b="1" dirty="0">
                <a:solidFill>
                  <a:srgbClr val="70FF4C"/>
                </a:solidFill>
              </a:rPr>
              <a:t>– </a:t>
            </a:r>
            <a:r>
              <a:rPr lang="en-US" b="1" dirty="0">
                <a:solidFill>
                  <a:srgbClr val="70FF4C"/>
                </a:solidFill>
              </a:rPr>
              <a:t>4 situations that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FF4C"/>
                </a:solidFill>
              </a:rPr>
              <a:t>ease STE integration</a:t>
            </a:r>
          </a:p>
        </p:txBody>
      </p:sp>
      <p:pic>
        <p:nvPicPr>
          <p:cNvPr id="6" name="Picture 5" descr="Ryan Roming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66" y="1374792"/>
            <a:ext cx="3579283" cy="39909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7866" y="5657671"/>
            <a:ext cx="8583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Rominger</a:t>
            </a:r>
            <a:r>
              <a:rPr lang="en-US" dirty="0"/>
              <a:t>, R. (2004). Exploring the integration of the aftereffects of the near-death 	experience: an intuitive and artistic inquiry. </a:t>
            </a:r>
            <a:r>
              <a:rPr lang="en-US" i="1" dirty="0" err="1"/>
              <a:t>ProQuest</a:t>
            </a:r>
            <a:r>
              <a:rPr lang="en-US" i="1" dirty="0"/>
              <a:t> Dissertations and Theses.</a:t>
            </a:r>
            <a:endParaRPr lang="en-US" dirty="0"/>
          </a:p>
          <a:p>
            <a:r>
              <a:rPr lang="en-US" dirty="0" err="1"/>
              <a:t>Rominger</a:t>
            </a:r>
            <a:r>
              <a:rPr lang="en-US" dirty="0"/>
              <a:t>, R. (2014). </a:t>
            </a:r>
            <a:r>
              <a:rPr lang="en-US" i="1" dirty="0"/>
              <a:t>Integration models for the STE. </a:t>
            </a:r>
            <a:r>
              <a:rPr lang="en-US" dirty="0"/>
              <a:t>Presentation at ACISTE Annual</a:t>
            </a:r>
          </a:p>
          <a:p>
            <a:r>
              <a:rPr lang="en-US" dirty="0"/>
              <a:t>	Conference, Nov. 7, 2014 in Dallas, TX.</a:t>
            </a:r>
            <a:r>
              <a:rPr lang="en-US" i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531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70FF4C"/>
                </a:solidFill>
              </a:rPr>
              <a:t>Yolaine</a:t>
            </a:r>
            <a:r>
              <a:rPr lang="en-US" dirty="0">
                <a:solidFill>
                  <a:srgbClr val="70FF4C"/>
                </a:solidFill>
              </a:rPr>
              <a:t> Stout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945467" cy="3632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Leader and investigator in the field of STEs. Organizational founder of ACISTE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4000" b="1" dirty="0">
                <a:solidFill>
                  <a:srgbClr val="70FF4C"/>
                </a:solidFill>
              </a:rPr>
              <a:t>– </a:t>
            </a:r>
            <a:r>
              <a:rPr lang="en-US" b="1" dirty="0">
                <a:solidFill>
                  <a:srgbClr val="70FF4C"/>
                </a:solidFill>
              </a:rPr>
              <a:t>6 challenges in integration of STEs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yolainestoutimage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66" y="1417637"/>
            <a:ext cx="2870155" cy="3814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735935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Stout, Y. M., </a:t>
            </a:r>
            <a:r>
              <a:rPr lang="en-US" dirty="0" err="1"/>
              <a:t>Jacquin</a:t>
            </a:r>
            <a:r>
              <a:rPr lang="en-US" dirty="0"/>
              <a:t>, L. A. &amp; Atwater, P. M. H. (2006) Six major challenges faced by near death experiencers.</a:t>
            </a:r>
            <a:r>
              <a:rPr lang="en-US" i="1" dirty="0"/>
              <a:t> Journal of Near-Death Studies, 25</a:t>
            </a:r>
            <a:r>
              <a:rPr lang="en-US" dirty="0"/>
              <a:t> (1) pp.49-62.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66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Created ISTEI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17638"/>
            <a:ext cx="9025466" cy="544036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Section I: Demographic Information and STE history</a:t>
            </a:r>
          </a:p>
          <a:p>
            <a:endParaRPr lang="en-US" dirty="0"/>
          </a:p>
          <a:p>
            <a:r>
              <a:rPr lang="en-US" b="1" dirty="0"/>
              <a:t>Section II: Screening Criteria: </a:t>
            </a:r>
          </a:p>
          <a:p>
            <a:pPr lvl="1"/>
            <a:r>
              <a:rPr lang="en-US" b="1" dirty="0"/>
              <a:t>Mental Health Inventory (MHI-5)</a:t>
            </a:r>
          </a:p>
          <a:p>
            <a:pPr lvl="1"/>
            <a:r>
              <a:rPr lang="en-US" b="1" dirty="0"/>
              <a:t>Posttraumatic Growth Inventory (PTGI-SF)</a:t>
            </a:r>
          </a:p>
          <a:p>
            <a:pPr lvl="1"/>
            <a:endParaRPr lang="en-US" dirty="0"/>
          </a:p>
          <a:p>
            <a:r>
              <a:rPr lang="en-US" b="1" dirty="0"/>
              <a:t>Section III: Integration of Spiritually Transformative Experiences Inventory (ISTEI)</a:t>
            </a:r>
          </a:p>
          <a:p>
            <a:endParaRPr lang="en-US" dirty="0"/>
          </a:p>
          <a:p>
            <a:r>
              <a:rPr lang="en-US" b="1" dirty="0"/>
              <a:t>Section IV: Ending</a:t>
            </a:r>
          </a:p>
          <a:p>
            <a:pPr lvl="1"/>
            <a:r>
              <a:rPr lang="en-US" b="1" dirty="0"/>
              <a:t>Narrative text box</a:t>
            </a:r>
          </a:p>
          <a:p>
            <a:pPr lvl="1"/>
            <a:r>
              <a:rPr lang="en-US" b="1" dirty="0"/>
              <a:t>Request for other suggested practices</a:t>
            </a:r>
          </a:p>
          <a:p>
            <a:pPr lvl="1"/>
            <a:r>
              <a:rPr lang="en-US" b="1" dirty="0"/>
              <a:t>Thank You and offer to send findings </a:t>
            </a:r>
          </a:p>
          <a:p>
            <a:pPr lvl="1"/>
            <a:r>
              <a:rPr lang="en-US" b="1" dirty="0"/>
              <a:t>Further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3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67725" y="1797162"/>
            <a:ext cx="7458423" cy="4592159"/>
          </a:xfrm>
          <a:prstGeom prst="rect">
            <a:avLst/>
          </a:prstGeom>
          <a:ln w="76200" cmpd="sng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surveymonkey logo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55" b="25955"/>
          <a:stretch>
            <a:fillRect/>
          </a:stretch>
        </p:blipFill>
        <p:spPr>
          <a:xfrm>
            <a:off x="930103" y="1457888"/>
            <a:ext cx="6933665" cy="2635354"/>
          </a:xfrm>
        </p:spPr>
      </p:pic>
      <p:sp>
        <p:nvSpPr>
          <p:cNvPr id="5" name="TextBox 4"/>
          <p:cNvSpPr txBox="1"/>
          <p:nvPr/>
        </p:nvSpPr>
        <p:spPr>
          <a:xfrm>
            <a:off x="667723" y="4125525"/>
            <a:ext cx="74584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Integration of Spiritually Transformative Experiences </a:t>
            </a:r>
          </a:p>
          <a:p>
            <a:pPr algn="ctr"/>
            <a:r>
              <a:rPr lang="en-US" sz="4800" dirty="0"/>
              <a:t>Inventory (ISTEI)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B48BB5-6E83-024E-B57A-175F90606602}"/>
              </a:ext>
            </a:extLst>
          </p:cNvPr>
          <p:cNvSpPr txBox="1"/>
          <p:nvPr/>
        </p:nvSpPr>
        <p:spPr>
          <a:xfrm>
            <a:off x="134112" y="341376"/>
            <a:ext cx="881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Have you experienced a spiritual event that transformed your life?</a:t>
            </a:r>
          </a:p>
          <a:p>
            <a:pPr algn="ctr"/>
            <a:r>
              <a:rPr lang="en-US" sz="2400" dirty="0"/>
              <a:t>--that took months to years to integrate?</a:t>
            </a:r>
          </a:p>
        </p:txBody>
      </p:sp>
    </p:spTree>
    <p:extLst>
      <p:ext uri="{BB962C8B-B14F-4D97-AF65-F5344CB8AC3E}">
        <p14:creationId xmlns:p14="http://schemas.microsoft.com/office/powerpoint/2010/main" val="4148524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28FA-5615-1845-8629-98E94B6BE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Recruitment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504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ISTEI Survey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4236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/>
              <a:t>October 2015 to October 2016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/>
              <a:t>Final Count: 413 Respondents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18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CE6D5-D98E-A746-96F6-9EC2D622C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6000" dirty="0">
              <a:solidFill>
                <a:srgbClr val="FFAA18"/>
              </a:solidFill>
            </a:endParaRPr>
          </a:p>
          <a:p>
            <a:pPr marL="0" indent="0" algn="ctr">
              <a:buNone/>
            </a:pPr>
            <a:r>
              <a:rPr lang="en-US" sz="6000" dirty="0">
                <a:solidFill>
                  <a:srgbClr val="FFAA18"/>
                </a:solidFill>
              </a:rPr>
              <a:t>Screened Respondents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21714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084" y="237859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br>
              <a:rPr lang="en-US" sz="5400" dirty="0"/>
            </a:br>
            <a:r>
              <a:rPr lang="en-US" sz="5400" dirty="0"/>
              <a:t>1. Integration of STE: MHI-5</a:t>
            </a:r>
          </a:p>
          <a:p>
            <a:pPr marL="0" indent="0" algn="ctr">
              <a:buNone/>
            </a:pPr>
            <a:r>
              <a:rPr lang="en-US" sz="5400" dirty="0"/>
              <a:t>2. Validity of STE: PTGI-SF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2084" y="459339"/>
            <a:ext cx="81226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Used abbreviated validated standardized psychological tests:</a:t>
            </a:r>
          </a:p>
        </p:txBody>
      </p:sp>
    </p:spTree>
    <p:extLst>
      <p:ext uri="{BB962C8B-B14F-4D97-AF65-F5344CB8AC3E}">
        <p14:creationId xmlns:p14="http://schemas.microsoft.com/office/powerpoint/2010/main" val="2507803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85"/>
            <a:ext cx="8229600" cy="173937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1) Mental Health Inventory (MHI-5)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730" y="1436406"/>
            <a:ext cx="8359070" cy="51960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800" dirty="0"/>
              <a:t>assessed current mental health to </a:t>
            </a:r>
          </a:p>
          <a:p>
            <a:pPr marL="0" indent="0">
              <a:buNone/>
            </a:pPr>
            <a:r>
              <a:rPr lang="en-US" sz="3800" dirty="0"/>
              <a:t>estimate sufficient STE integration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items measured </a:t>
            </a:r>
          </a:p>
          <a:p>
            <a:pPr marL="0" indent="0">
              <a:buNone/>
            </a:pPr>
            <a:r>
              <a:rPr lang="en-US" sz="2800" dirty="0"/>
              <a:t>	happiness </a:t>
            </a:r>
          </a:p>
          <a:p>
            <a:pPr marL="0" indent="0">
              <a:buNone/>
            </a:pPr>
            <a:r>
              <a:rPr lang="en-US" sz="2800" dirty="0"/>
              <a:t>	calmness </a:t>
            </a:r>
          </a:p>
          <a:p>
            <a:pPr marL="0" indent="0">
              <a:buNone/>
            </a:pPr>
            <a:r>
              <a:rPr lang="en-US" sz="2800" dirty="0"/>
              <a:t>	nervousness</a:t>
            </a:r>
          </a:p>
          <a:p>
            <a:pPr marL="0" indent="0">
              <a:buNone/>
            </a:pPr>
            <a:r>
              <a:rPr lang="en-US" sz="2800" dirty="0"/>
              <a:t>	depression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400" dirty="0" err="1"/>
              <a:t>Rumpf</a:t>
            </a:r>
            <a:r>
              <a:rPr lang="en-US" sz="2400" dirty="0"/>
              <a:t>, H. J., Meyer, C. </a:t>
            </a:r>
            <a:r>
              <a:rPr lang="en-US" sz="2400" dirty="0" err="1"/>
              <a:t>Hapke</a:t>
            </a:r>
            <a:r>
              <a:rPr lang="en-US" sz="2400" dirty="0"/>
              <a:t>, U., John, U. (2001). Screening for mental health: Validity of the MHI-5 using DSM-IV Axis I psychiatric disorders as gold standard. </a:t>
            </a:r>
            <a:r>
              <a:rPr lang="en-US" sz="2400" i="1" dirty="0"/>
              <a:t>Psychiatry Research, 31</a:t>
            </a:r>
            <a:r>
              <a:rPr lang="en-US" sz="2400" dirty="0"/>
              <a:t>(105-3), 243-53.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728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1980 ~ What motivated me?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4230096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2) Post-traumatic Growth Inventory (PTGI-SF)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583"/>
            <a:ext cx="8229600" cy="53304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900" dirty="0"/>
              <a:t>assessed whether claimed STE </a:t>
            </a:r>
          </a:p>
          <a:p>
            <a:pPr marL="0" indent="0">
              <a:buNone/>
            </a:pPr>
            <a:r>
              <a:rPr lang="en-US" sz="3900" dirty="0"/>
              <a:t>was psycho-spiritually transformative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measured positive changes attributed to the event in </a:t>
            </a:r>
          </a:p>
          <a:p>
            <a:pPr marL="0" indent="0">
              <a:buNone/>
            </a:pPr>
            <a:r>
              <a:rPr lang="en-US" sz="2800" dirty="0"/>
              <a:t>	priorities</a:t>
            </a:r>
          </a:p>
          <a:p>
            <a:pPr marL="0" indent="0">
              <a:buNone/>
            </a:pPr>
            <a:r>
              <a:rPr lang="en-US" sz="2800" dirty="0"/>
              <a:t>	values</a:t>
            </a:r>
          </a:p>
          <a:p>
            <a:pPr marL="0" indent="0">
              <a:buNone/>
            </a:pPr>
            <a:r>
              <a:rPr lang="en-US" sz="2800" dirty="0"/>
              <a:t>	capacities</a:t>
            </a:r>
          </a:p>
          <a:p>
            <a:pPr marL="0" indent="0">
              <a:buNone/>
            </a:pPr>
            <a:r>
              <a:rPr lang="en-US" sz="2800" dirty="0"/>
              <a:t>	confidence</a:t>
            </a:r>
          </a:p>
          <a:p>
            <a:pPr marL="0" indent="0">
              <a:buNone/>
            </a:pPr>
            <a:r>
              <a:rPr lang="en-US" sz="2800" dirty="0"/>
              <a:t>	spiritual understanding</a:t>
            </a:r>
          </a:p>
          <a:p>
            <a:pPr marL="0" indent="0">
              <a:buNone/>
            </a:pPr>
            <a:r>
              <a:rPr lang="en-US" sz="2800" dirty="0"/>
              <a:t>	interpersonal relationships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 err="1"/>
              <a:t>Tedeschi</a:t>
            </a:r>
            <a:r>
              <a:rPr lang="en-US" sz="2400" dirty="0"/>
              <a:t>, R. G., &amp; Calhoun, L. G. (1996). The Posttraumatic Growth Inventory: Measuring the positive legacy of trauma. </a:t>
            </a:r>
            <a:r>
              <a:rPr lang="en-US" sz="2400" i="1" dirty="0"/>
              <a:t>Journal of Traumatic Stress, 9,</a:t>
            </a:r>
            <a:r>
              <a:rPr lang="en-US" sz="2400" dirty="0"/>
              <a:t> 455–471.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48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237066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Sample from survey</a:t>
            </a:r>
            <a:br>
              <a:rPr lang="en-US" dirty="0"/>
            </a:br>
            <a:r>
              <a:rPr lang="en-US" b="1" dirty="0"/>
              <a:t>413 started survey (Respondents)</a:t>
            </a:r>
            <a:br>
              <a:rPr lang="en-US" b="1" dirty="0"/>
            </a:br>
            <a:r>
              <a:rPr lang="en-US" b="1" dirty="0"/>
              <a:t>234 met criteria (Participants)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299784"/>
              </p:ext>
            </p:extLst>
          </p:nvPr>
        </p:nvGraphicFramePr>
        <p:xfrm>
          <a:off x="457200" y="23320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5012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27"/>
            <a:ext cx="8229600" cy="1143000"/>
          </a:xfrm>
        </p:spPr>
        <p:txBody>
          <a:bodyPr/>
          <a:lstStyle/>
          <a:p>
            <a:r>
              <a:rPr lang="en-US" b="1" dirty="0"/>
              <a:t>Nationalities (33 Countries)</a:t>
            </a:r>
          </a:p>
        </p:txBody>
      </p:sp>
      <p:pic>
        <p:nvPicPr>
          <p:cNvPr id="4" name="Content Placeholder 3" descr="globe-ma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" r="180"/>
          <a:stretch>
            <a:fillRect/>
          </a:stretch>
        </p:blipFill>
        <p:spPr>
          <a:xfrm>
            <a:off x="0" y="1269866"/>
            <a:ext cx="9144000" cy="5588134"/>
          </a:xfrm>
        </p:spPr>
      </p:pic>
      <p:sp>
        <p:nvSpPr>
          <p:cNvPr id="5" name="TextBox 4"/>
          <p:cNvSpPr txBox="1"/>
          <p:nvPr/>
        </p:nvSpPr>
        <p:spPr>
          <a:xfrm>
            <a:off x="1848556" y="4205111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Mexico</a:t>
            </a:r>
          </a:p>
          <a:p>
            <a:r>
              <a:rPr lang="en-US" dirty="0"/>
              <a:t>Panama</a:t>
            </a:r>
          </a:p>
          <a:p>
            <a:r>
              <a:rPr lang="en-US" dirty="0"/>
              <a:t>Venezuela</a:t>
            </a:r>
          </a:p>
          <a:p>
            <a:r>
              <a:rPr lang="en-US" dirty="0"/>
              <a:t>Brazil</a:t>
            </a:r>
          </a:p>
          <a:p>
            <a:r>
              <a:rPr lang="en-US" dirty="0"/>
              <a:t>Chile</a:t>
            </a:r>
          </a:p>
        </p:txBody>
      </p:sp>
      <p:sp>
        <p:nvSpPr>
          <p:cNvPr id="7" name="Rectangle 6"/>
          <p:cNvSpPr/>
          <p:nvPr/>
        </p:nvSpPr>
        <p:spPr>
          <a:xfrm>
            <a:off x="3513667" y="1342788"/>
            <a:ext cx="13687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Norway</a:t>
            </a:r>
          </a:p>
          <a:p>
            <a:r>
              <a:rPr lang="en-US" dirty="0"/>
              <a:t>Sweden</a:t>
            </a:r>
          </a:p>
          <a:p>
            <a:r>
              <a:rPr lang="en-US" dirty="0"/>
              <a:t>Finland</a:t>
            </a:r>
          </a:p>
          <a:p>
            <a:r>
              <a:rPr lang="en-US" dirty="0"/>
              <a:t>Ireland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Netherlands</a:t>
            </a:r>
          </a:p>
          <a:p>
            <a:r>
              <a:rPr lang="en-US" dirty="0"/>
              <a:t>Germany</a:t>
            </a:r>
          </a:p>
          <a:p>
            <a:r>
              <a:rPr lang="en-US" dirty="0"/>
              <a:t>Austria</a:t>
            </a:r>
          </a:p>
          <a:p>
            <a:r>
              <a:rPr lang="en-US" dirty="0"/>
              <a:t>Italy</a:t>
            </a:r>
          </a:p>
          <a:p>
            <a:r>
              <a:rPr lang="en-US" dirty="0"/>
              <a:t>Spain</a:t>
            </a:r>
          </a:p>
        </p:txBody>
      </p:sp>
      <p:sp>
        <p:nvSpPr>
          <p:cNvPr id="9" name="Rectangle 8"/>
          <p:cNvSpPr/>
          <p:nvPr/>
        </p:nvSpPr>
        <p:spPr>
          <a:xfrm>
            <a:off x="4515556" y="4987667"/>
            <a:ext cx="1509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Botswana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82444" y="2149385"/>
            <a:ext cx="114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Russia</a:t>
            </a:r>
          </a:p>
          <a:p>
            <a:r>
              <a:rPr lang="en-US" dirty="0"/>
              <a:t>Poland</a:t>
            </a:r>
          </a:p>
          <a:p>
            <a:r>
              <a:rPr lang="en-US" dirty="0"/>
              <a:t>Hungary</a:t>
            </a:r>
          </a:p>
          <a:p>
            <a:r>
              <a:rPr lang="en-US" dirty="0"/>
              <a:t>Slovakia</a:t>
            </a:r>
          </a:p>
          <a:p>
            <a:endParaRPr lang="en-US" dirty="0"/>
          </a:p>
          <a:p>
            <a:r>
              <a:rPr lang="en-US" dirty="0"/>
              <a:t>Slovenia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92333" y="2826493"/>
            <a:ext cx="12135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China</a:t>
            </a:r>
          </a:p>
          <a:p>
            <a:r>
              <a:rPr lang="en-US" dirty="0"/>
              <a:t>Pakistan</a:t>
            </a:r>
          </a:p>
          <a:p>
            <a:r>
              <a:rPr lang="en-US" dirty="0"/>
              <a:t>India</a:t>
            </a:r>
          </a:p>
          <a:p>
            <a:r>
              <a:rPr lang="en-US" dirty="0"/>
              <a:t>Vietnam</a:t>
            </a:r>
          </a:p>
          <a:p>
            <a:r>
              <a:rPr lang="en-US" dirty="0"/>
              <a:t>Singapore</a:t>
            </a:r>
          </a:p>
          <a:p>
            <a:r>
              <a:rPr lang="en-US" dirty="0"/>
              <a:t>Indonesia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6089" y="3481911"/>
            <a:ext cx="20619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USA 54%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68055" y="2509848"/>
            <a:ext cx="1497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UK 15%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6845" y="2826493"/>
            <a:ext cx="1870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CANADA 6%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77912" y="5393549"/>
            <a:ext cx="2166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AUSTRALIA and </a:t>
            </a:r>
          </a:p>
          <a:p>
            <a:r>
              <a:rPr lang="en-US" sz="2000" b="1" dirty="0"/>
              <a:t>NEW ZEALAND 3%</a:t>
            </a:r>
          </a:p>
          <a:p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91292" y="3208155"/>
            <a:ext cx="1727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ROMANIA 6%</a:t>
            </a:r>
          </a:p>
        </p:txBody>
      </p:sp>
    </p:spTree>
    <p:extLst>
      <p:ext uri="{BB962C8B-B14F-4D97-AF65-F5344CB8AC3E}">
        <p14:creationId xmlns:p14="http://schemas.microsoft.com/office/powerpoint/2010/main" val="568796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F0E05-F4D4-FD45-AE2A-67E4A6A79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Religions of participants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B96C9F7-BAF6-7E40-B522-C364900AF860}"/>
              </a:ext>
            </a:extLst>
          </p:cNvPr>
          <p:cNvGraphicFramePr/>
          <p:nvPr/>
        </p:nvGraphicFramePr>
        <p:xfrm>
          <a:off x="265043" y="1139687"/>
          <a:ext cx="8587409" cy="5446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0674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7093"/>
          </a:xfrm>
        </p:spPr>
        <p:txBody>
          <a:bodyPr/>
          <a:lstStyle/>
          <a:p>
            <a:r>
              <a:rPr lang="en-US" dirty="0"/>
              <a:t>Other Religions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7682"/>
            <a:ext cx="4117506" cy="22595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Taoism 5</a:t>
            </a:r>
          </a:p>
          <a:p>
            <a:pPr marL="0" indent="0">
              <a:buNone/>
            </a:pPr>
            <a:r>
              <a:rPr lang="en-US" sz="2800" dirty="0"/>
              <a:t>Pagan 3</a:t>
            </a:r>
          </a:p>
          <a:p>
            <a:pPr marL="0" indent="0">
              <a:buNone/>
            </a:pPr>
            <a:r>
              <a:rPr lang="en-US" sz="2800" dirty="0"/>
              <a:t>Wicca  2 </a:t>
            </a:r>
          </a:p>
          <a:p>
            <a:pPr marL="0" indent="0">
              <a:buNone/>
            </a:pPr>
            <a:r>
              <a:rPr lang="en-US" sz="2800" dirty="0"/>
              <a:t>Nature religions/Celtic 2</a:t>
            </a:r>
          </a:p>
          <a:p>
            <a:pPr marL="0" indent="0">
              <a:buNone/>
            </a:pPr>
            <a:r>
              <a:rPr lang="en-US" sz="2800" dirty="0"/>
              <a:t>LDS/Mormonism 2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145737"/>
            <a:ext cx="79194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Spiritual but not religious 17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4038633"/>
            <a:ext cx="356235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/>
              <a:t>Advaita</a:t>
            </a:r>
            <a:endParaRPr lang="en-US" sz="2200" dirty="0"/>
          </a:p>
          <a:p>
            <a:r>
              <a:rPr lang="en-US" sz="2200" dirty="0"/>
              <a:t>Agnostic</a:t>
            </a:r>
          </a:p>
          <a:p>
            <a:r>
              <a:rPr lang="en-US" sz="2200" dirty="0"/>
              <a:t>Anthroposophy</a:t>
            </a:r>
          </a:p>
          <a:p>
            <a:r>
              <a:rPr lang="en-US" sz="2200" dirty="0"/>
              <a:t>Metaphysical</a:t>
            </a:r>
          </a:p>
          <a:p>
            <a:r>
              <a:rPr lang="en-US" sz="2200" dirty="0"/>
              <a:t>New Age</a:t>
            </a:r>
          </a:p>
          <a:p>
            <a:r>
              <a:rPr lang="en-US" sz="2200" dirty="0"/>
              <a:t>Non-dualism</a:t>
            </a:r>
          </a:p>
          <a:p>
            <a:r>
              <a:rPr lang="en-US" sz="2200" dirty="0"/>
              <a:t>Santo </a:t>
            </a:r>
            <a:r>
              <a:rPr lang="en-US" sz="2200" dirty="0" err="1"/>
              <a:t>Daime</a:t>
            </a:r>
            <a:endParaRPr lang="en-US" sz="2200" dirty="0"/>
          </a:p>
        </p:txBody>
      </p:sp>
      <p:sp>
        <p:nvSpPr>
          <p:cNvPr id="13" name="Rectangle 12"/>
          <p:cNvSpPr/>
          <p:nvPr/>
        </p:nvSpPr>
        <p:spPr>
          <a:xfrm>
            <a:off x="4747393" y="4038633"/>
            <a:ext cx="249160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Shamanism</a:t>
            </a:r>
          </a:p>
          <a:p>
            <a:r>
              <a:rPr lang="en-US" sz="2200" dirty="0"/>
              <a:t>Siddha yoga</a:t>
            </a:r>
          </a:p>
          <a:p>
            <a:r>
              <a:rPr lang="en-US" sz="2200" dirty="0" err="1"/>
              <a:t>Suffism</a:t>
            </a:r>
            <a:endParaRPr lang="en-US" sz="2200" dirty="0"/>
          </a:p>
          <a:p>
            <a:r>
              <a:rPr lang="en-US" sz="2200" dirty="0"/>
              <a:t>Spiritualism</a:t>
            </a:r>
          </a:p>
          <a:p>
            <a:r>
              <a:rPr lang="en-US" sz="2200" dirty="0"/>
              <a:t>Universalistic</a:t>
            </a:r>
          </a:p>
          <a:p>
            <a:r>
              <a:rPr lang="en-US" sz="2200" dirty="0"/>
              <a:t>Unitarian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330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55ABD-991C-294F-B58B-53301BE17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>
              <a:solidFill>
                <a:srgbClr val="FFAA18"/>
              </a:solidFill>
            </a:endParaRPr>
          </a:p>
          <a:p>
            <a:pPr marL="0" indent="0" algn="ctr">
              <a:buNone/>
            </a:pPr>
            <a:r>
              <a:rPr lang="en-US" sz="6000" dirty="0">
                <a:solidFill>
                  <a:srgbClr val="FFAA18"/>
                </a:solidFill>
              </a:rPr>
              <a:t>Descriptions of STEs</a:t>
            </a:r>
          </a:p>
        </p:txBody>
      </p:sp>
    </p:spTree>
    <p:extLst>
      <p:ext uri="{BB962C8B-B14F-4D97-AF65-F5344CB8AC3E}">
        <p14:creationId xmlns:p14="http://schemas.microsoft.com/office/powerpoint/2010/main" val="1485411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AF5E9-9F15-9247-B1A7-0A99765E3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Descriptions of STEs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ED90E8-40E7-7345-BFA8-29DC672987C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8" y="1219200"/>
            <a:ext cx="8746435" cy="539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50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905506"/>
            <a:ext cx="5795647" cy="3726910"/>
          </a:xfrm>
          <a:prstGeom prst="rect">
            <a:avLst/>
          </a:prstGeom>
          <a:solidFill>
            <a:srgbClr val="D99694">
              <a:alpha val="7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Other descriptions of STE</a:t>
            </a:r>
          </a:p>
        </p:txBody>
      </p:sp>
      <p:sp>
        <p:nvSpPr>
          <p:cNvPr id="6" name="Rectangle 5"/>
          <p:cNvSpPr/>
          <p:nvPr/>
        </p:nvSpPr>
        <p:spPr>
          <a:xfrm>
            <a:off x="5830691" y="1905506"/>
            <a:ext cx="3199724" cy="3724096"/>
          </a:xfrm>
          <a:prstGeom prst="rect">
            <a:avLst/>
          </a:prstGeom>
          <a:solidFill>
            <a:srgbClr val="C3D69B">
              <a:alpha val="75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b="1" i="1" dirty="0"/>
              <a:t>paranormal powers</a:t>
            </a:r>
            <a:endParaRPr lang="en-US" sz="2800" dirty="0"/>
          </a:p>
          <a:p>
            <a:r>
              <a:rPr lang="en-US" dirty="0"/>
              <a:t>automatic writing</a:t>
            </a:r>
          </a:p>
          <a:p>
            <a:r>
              <a:rPr lang="en-US" dirty="0"/>
              <a:t>automatic body movements</a:t>
            </a:r>
          </a:p>
          <a:p>
            <a:r>
              <a:rPr lang="en-US" dirty="0"/>
              <a:t>telepathy</a:t>
            </a:r>
          </a:p>
          <a:p>
            <a:r>
              <a:rPr lang="en-US" dirty="0"/>
              <a:t>animal &amp; plant telepathy</a:t>
            </a:r>
          </a:p>
          <a:p>
            <a:r>
              <a:rPr lang="en-US" dirty="0"/>
              <a:t>bi-location</a:t>
            </a:r>
          </a:p>
          <a:p>
            <a:r>
              <a:rPr lang="en-US" dirty="0"/>
              <a:t>precognition </a:t>
            </a:r>
          </a:p>
          <a:p>
            <a:r>
              <a:rPr lang="en-US" dirty="0"/>
              <a:t> </a:t>
            </a:r>
          </a:p>
          <a:p>
            <a:r>
              <a:rPr lang="en-US" sz="2800" b="1" i="1" dirty="0"/>
              <a:t>communication </a:t>
            </a:r>
          </a:p>
          <a:p>
            <a:r>
              <a:rPr lang="en-US" dirty="0"/>
              <a:t>met my dead family member</a:t>
            </a:r>
          </a:p>
          <a:p>
            <a:r>
              <a:rPr lang="en-US" dirty="0"/>
              <a:t>communication with universe</a:t>
            </a:r>
          </a:p>
          <a:p>
            <a:r>
              <a:rPr lang="en-US" dirty="0"/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5467" y="1919616"/>
            <a:ext cx="44183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mystical experience</a:t>
            </a:r>
            <a:endParaRPr lang="en-US" sz="2800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905506"/>
            <a:ext cx="2648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revelation</a:t>
            </a:r>
          </a:p>
          <a:p>
            <a:r>
              <a:rPr lang="en-US" dirty="0"/>
              <a:t>awakening</a:t>
            </a:r>
          </a:p>
          <a:p>
            <a:r>
              <a:rPr lang="en-US" dirty="0"/>
              <a:t>cosmic consciousness</a:t>
            </a:r>
          </a:p>
          <a:p>
            <a:r>
              <a:rPr lang="en-US" dirty="0"/>
              <a:t>spiritual revelation </a:t>
            </a:r>
          </a:p>
          <a:p>
            <a:r>
              <a:rPr lang="en-US" dirty="0"/>
              <a:t>indescribable peace</a:t>
            </a:r>
          </a:p>
          <a:p>
            <a:r>
              <a:rPr lang="en-US" dirty="0"/>
              <a:t>suspension of fear</a:t>
            </a:r>
          </a:p>
          <a:p>
            <a:r>
              <a:rPr lang="en-US" dirty="0"/>
              <a:t>healing experience</a:t>
            </a:r>
          </a:p>
          <a:p>
            <a:r>
              <a:rPr lang="en-US" dirty="0"/>
              <a:t>complete inner silence</a:t>
            </a:r>
          </a:p>
          <a:p>
            <a:r>
              <a:rPr lang="en-US" dirty="0"/>
              <a:t>visionary experience 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99651" y="1919616"/>
            <a:ext cx="32959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pre-conception memories</a:t>
            </a:r>
          </a:p>
          <a:p>
            <a:r>
              <a:rPr lang="en-US" dirty="0"/>
              <a:t>past life experience</a:t>
            </a:r>
          </a:p>
          <a:p>
            <a:r>
              <a:rPr lang="en-US" dirty="0"/>
              <a:t>shamanic initiation </a:t>
            </a:r>
          </a:p>
          <a:p>
            <a:r>
              <a:rPr lang="en-US" dirty="0"/>
              <a:t>psychic rebirth</a:t>
            </a:r>
          </a:p>
          <a:p>
            <a:r>
              <a:rPr lang="en-US" dirty="0"/>
              <a:t>Synchronicity</a:t>
            </a:r>
          </a:p>
          <a:p>
            <a:r>
              <a:rPr lang="en-US" dirty="0"/>
              <a:t>Self-realization</a:t>
            </a:r>
          </a:p>
          <a:p>
            <a:r>
              <a:rPr lang="en-US" dirty="0"/>
              <a:t>Lucid dreaming</a:t>
            </a:r>
          </a:p>
          <a:p>
            <a:r>
              <a:rPr lang="en-US" dirty="0" err="1"/>
              <a:t>Prolongued</a:t>
            </a:r>
            <a:r>
              <a:rPr lang="en-US" dirty="0"/>
              <a:t>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944956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CC183-70C3-E64A-AF91-E2CA2A90C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 of STEs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3D80C9-6862-F24A-B560-99E97555EC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3236194"/>
              </p:ext>
            </p:extLst>
          </p:nvPr>
        </p:nvGraphicFramePr>
        <p:xfrm>
          <a:off x="212036" y="1179444"/>
          <a:ext cx="8719930" cy="530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0529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B373A-1229-BF4E-8A73-DA2205B0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length of time for societal adjustment  and </a:t>
            </a:r>
            <a:r>
              <a:rPr lang="en-US"/>
              <a:t>psycho-spiritual integration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B166CA-5EA0-A947-A282-E52D78C2505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3" y="1550504"/>
            <a:ext cx="8600660" cy="504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7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Sept 1980-Aug 1981 </a:t>
            </a:r>
            <a:br>
              <a:rPr lang="en-US" dirty="0"/>
            </a:br>
            <a:r>
              <a:rPr lang="en-US" dirty="0"/>
              <a:t>How did I try to integrate my STE?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519" y="1600200"/>
            <a:ext cx="5752961" cy="4525963"/>
          </a:xfrm>
        </p:spPr>
      </p:pic>
    </p:spTree>
    <p:extLst>
      <p:ext uri="{BB962C8B-B14F-4D97-AF65-F5344CB8AC3E}">
        <p14:creationId xmlns:p14="http://schemas.microsoft.com/office/powerpoint/2010/main" val="1133312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5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6500" dirty="0">
                <a:solidFill>
                  <a:srgbClr val="FFC000"/>
                </a:solidFill>
              </a:rPr>
              <a:t>Inventory Analysis</a:t>
            </a:r>
          </a:p>
          <a:p>
            <a:pPr marL="0" indent="0" algn="ctr">
              <a:buNone/>
            </a:pP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1919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ISTEI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3" y="1600200"/>
            <a:ext cx="902546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Integration of </a:t>
            </a:r>
          </a:p>
          <a:p>
            <a:pPr marL="0" indent="0" algn="ctr">
              <a:buNone/>
            </a:pPr>
            <a:r>
              <a:rPr lang="en-US" sz="4400" dirty="0"/>
              <a:t>Spiritually Transformative Experiences Inventory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84 practices, habits, and behaviors that assist with integrating STEs</a:t>
            </a:r>
          </a:p>
        </p:txBody>
      </p:sp>
    </p:spTree>
    <p:extLst>
      <p:ext uri="{BB962C8B-B14F-4D97-AF65-F5344CB8AC3E}">
        <p14:creationId xmlns:p14="http://schemas.microsoft.com/office/powerpoint/2010/main" val="3229643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8434"/>
          </a:xfrm>
        </p:spPr>
        <p:txBody>
          <a:bodyPr>
            <a:normAutofit fontScale="90000"/>
          </a:bodyPr>
          <a:lstStyle/>
          <a:p>
            <a:br>
              <a:rPr lang="en-US" sz="6000" dirty="0"/>
            </a:br>
            <a:r>
              <a:rPr lang="en-US" sz="1800" dirty="0"/>
              <a:t>   </a:t>
            </a:r>
            <a:br>
              <a:rPr lang="en-US" sz="6000" dirty="0"/>
            </a:br>
            <a:r>
              <a:rPr lang="en-US" sz="8000" dirty="0"/>
              <a:t>ISTEI </a:t>
            </a:r>
            <a:r>
              <a:rPr lang="en-US" sz="8000" dirty="0" err="1"/>
              <a:t>Likert</a:t>
            </a:r>
            <a:r>
              <a:rPr lang="en-US" sz="8000" dirty="0"/>
              <a:t> Scale</a:t>
            </a:r>
            <a:br>
              <a:rPr lang="en-US" sz="8000" dirty="0"/>
            </a:b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2842"/>
            <a:ext cx="8229600" cy="3773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0. </a:t>
            </a:r>
            <a:r>
              <a:rPr lang="en-US" sz="2400" dirty="0">
                <a:solidFill>
                  <a:srgbClr val="FFFF00"/>
                </a:solidFill>
              </a:rPr>
              <a:t>I </a:t>
            </a:r>
            <a:r>
              <a:rPr lang="en-US" sz="2400" b="1" dirty="0">
                <a:solidFill>
                  <a:srgbClr val="FFFF00"/>
                </a:solidFill>
              </a:rPr>
              <a:t>did not try </a:t>
            </a:r>
            <a:r>
              <a:rPr lang="en-US" sz="2400" dirty="0">
                <a:solidFill>
                  <a:srgbClr val="FFFFFF"/>
                </a:solidFill>
              </a:rPr>
              <a:t>this practice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1. This practice was </a:t>
            </a:r>
            <a:r>
              <a:rPr lang="en-US" sz="2400" b="1" dirty="0">
                <a:solidFill>
                  <a:srgbClr val="FFFF00"/>
                </a:solidFill>
              </a:rPr>
              <a:t>not at all helpful </a:t>
            </a:r>
            <a:r>
              <a:rPr lang="en-US" sz="2400" dirty="0">
                <a:solidFill>
                  <a:srgbClr val="FFFFFF"/>
                </a:solidFill>
              </a:rPr>
              <a:t>for integrating my STE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2. This practice was </a:t>
            </a:r>
            <a:r>
              <a:rPr lang="en-US" sz="2400" b="1" dirty="0">
                <a:solidFill>
                  <a:srgbClr val="FFFF00"/>
                </a:solidFill>
              </a:rPr>
              <a:t>somewhat helpful </a:t>
            </a:r>
            <a:r>
              <a:rPr lang="en-US" sz="2400" dirty="0">
                <a:solidFill>
                  <a:srgbClr val="FFFFFF"/>
                </a:solidFill>
              </a:rPr>
              <a:t>for integrating my STE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3. This practice was </a:t>
            </a:r>
            <a:r>
              <a:rPr lang="en-US" sz="2400" b="1" dirty="0">
                <a:solidFill>
                  <a:srgbClr val="FFFF00"/>
                </a:solidFill>
              </a:rPr>
              <a:t>very helpful </a:t>
            </a:r>
            <a:r>
              <a:rPr lang="en-US" sz="2400" dirty="0">
                <a:solidFill>
                  <a:srgbClr val="FFFFFF"/>
                </a:solidFill>
              </a:rPr>
              <a:t>for integrating my STE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4. This practice was </a:t>
            </a:r>
            <a:r>
              <a:rPr lang="en-US" sz="2400" b="1" dirty="0">
                <a:solidFill>
                  <a:srgbClr val="FFFF00"/>
                </a:solidFill>
              </a:rPr>
              <a:t>essential</a:t>
            </a:r>
            <a:r>
              <a:rPr lang="en-US" sz="2400" dirty="0">
                <a:solidFill>
                  <a:srgbClr val="FFFFFF"/>
                </a:solidFill>
              </a:rPr>
              <a:t> for integrating my STE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5. </a:t>
            </a:r>
            <a:r>
              <a:rPr lang="en-US" sz="2400" b="1" dirty="0">
                <a:solidFill>
                  <a:srgbClr val="FFFF00"/>
                </a:solidFill>
              </a:rPr>
              <a:t>I wish I had </a:t>
            </a:r>
            <a:r>
              <a:rPr lang="en-US" sz="2400" dirty="0">
                <a:solidFill>
                  <a:srgbClr val="FFFFFF"/>
                </a:solidFill>
              </a:rPr>
              <a:t>the opportunity to try this. It would have been very helpful.</a:t>
            </a:r>
          </a:p>
        </p:txBody>
      </p:sp>
    </p:spTree>
    <p:extLst>
      <p:ext uri="{BB962C8B-B14F-4D97-AF65-F5344CB8AC3E}">
        <p14:creationId xmlns:p14="http://schemas.microsoft.com/office/powerpoint/2010/main" val="1700270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14C6D-4A44-C141-A463-3A770286A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FFC000"/>
                </a:solidFill>
              </a:rPr>
              <a:t>Comparison Analysis of</a:t>
            </a:r>
            <a:br>
              <a:rPr lang="en-US" sz="4800" dirty="0">
                <a:solidFill>
                  <a:srgbClr val="FFC000"/>
                </a:solidFill>
              </a:rPr>
            </a:br>
            <a:r>
              <a:rPr lang="en-US" sz="4800" dirty="0">
                <a:solidFill>
                  <a:srgbClr val="FFC000"/>
                </a:solidFill>
              </a:rPr>
              <a:t>two scales within one inventory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0EA40-C7DE-9842-A0C6-51CFFC61E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00D693"/>
                </a:solidFill>
              </a:rPr>
              <a:t>1. Frequency that a practice was used.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FF00"/>
                </a:solidFill>
              </a:rPr>
              <a:t>2. Rated helpfulness of practice</a:t>
            </a:r>
          </a:p>
        </p:txBody>
      </p:sp>
    </p:spTree>
    <p:extLst>
      <p:ext uri="{BB962C8B-B14F-4D97-AF65-F5344CB8AC3E}">
        <p14:creationId xmlns:p14="http://schemas.microsoft.com/office/powerpoint/2010/main" val="17242274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3490"/>
            <a:ext cx="8229600" cy="5666641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AA18"/>
                </a:solidFill>
              </a:rPr>
              <a:t>Correlational Analysis</a:t>
            </a:r>
            <a:br>
              <a:rPr lang="en-US" sz="6600" dirty="0">
                <a:solidFill>
                  <a:srgbClr val="FFAA18"/>
                </a:solidFill>
              </a:rPr>
            </a:br>
            <a:br>
              <a:rPr lang="en-US" sz="6600" dirty="0">
                <a:solidFill>
                  <a:srgbClr val="FFAA18"/>
                </a:solidFill>
              </a:rPr>
            </a:br>
            <a:r>
              <a:rPr lang="en-US" dirty="0">
                <a:solidFill>
                  <a:srgbClr val="FFAA18"/>
                </a:solidFill>
              </a:rPr>
              <a:t>What is the relationship of how helpful a practice is to how commonly it is used?</a:t>
            </a:r>
          </a:p>
        </p:txBody>
      </p:sp>
    </p:spTree>
    <p:extLst>
      <p:ext uri="{BB962C8B-B14F-4D97-AF65-F5344CB8AC3E}">
        <p14:creationId xmlns:p14="http://schemas.microsoft.com/office/powerpoint/2010/main" val="23231442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Correlation of Usage and Helpfulness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72" y="1125363"/>
            <a:ext cx="7533572" cy="566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382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Spearmans</a:t>
            </a:r>
            <a:r>
              <a:rPr lang="en-US" dirty="0"/>
              <a:t> Correlation is 0.772			</a:t>
            </a:r>
            <a:br>
              <a:rPr lang="en-US" dirty="0"/>
            </a:br>
            <a:r>
              <a:rPr lang="en-US" dirty="0"/>
              <a:t>p&lt;0.0001			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71" y="1269874"/>
            <a:ext cx="7314359" cy="544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02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836738"/>
            <a:ext cx="8229600" cy="2792412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Viewing Rated Helpfulness Data in Eight Groups</a:t>
            </a:r>
          </a:p>
        </p:txBody>
      </p:sp>
    </p:spTree>
    <p:extLst>
      <p:ext uri="{BB962C8B-B14F-4D97-AF65-F5344CB8AC3E}">
        <p14:creationId xmlns:p14="http://schemas.microsoft.com/office/powerpoint/2010/main" val="2169986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dirty="0"/>
              <a:t>84 practices, habits, and behaviors assigned to 8 groups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74724" cy="490364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Social Situations – 13 items</a:t>
            </a:r>
          </a:p>
          <a:p>
            <a:pPr marL="514350" indent="-514350">
              <a:buFont typeface="Arial"/>
              <a:buAutoNum type="arabicPeriod"/>
            </a:pPr>
            <a:r>
              <a:rPr lang="en-US" dirty="0"/>
              <a:t>Supportive Environments – 6 items</a:t>
            </a:r>
          </a:p>
          <a:p>
            <a:pPr marL="0" indent="0">
              <a:buNone/>
            </a:pPr>
            <a:r>
              <a:rPr lang="en-US" dirty="0"/>
              <a:t>3.  Supportive Activities – 14 items</a:t>
            </a:r>
          </a:p>
          <a:p>
            <a:pPr marL="0" indent="0">
              <a:buNone/>
            </a:pPr>
            <a:r>
              <a:rPr lang="en-US" dirty="0"/>
              <a:t>4.  Spiritual Practices – 9 items</a:t>
            </a:r>
          </a:p>
          <a:p>
            <a:pPr marL="0" indent="0">
              <a:buNone/>
            </a:pPr>
            <a:r>
              <a:rPr lang="en-US" dirty="0"/>
              <a:t>5.  Self-exploration– 19 items</a:t>
            </a:r>
          </a:p>
          <a:p>
            <a:pPr marL="0" indent="0">
              <a:buNone/>
            </a:pPr>
            <a:r>
              <a:rPr lang="en-US" dirty="0"/>
              <a:t>6.  Seeking professional clinical help –  7 items</a:t>
            </a:r>
          </a:p>
          <a:p>
            <a:pPr marL="0" indent="0">
              <a:buNone/>
            </a:pPr>
            <a:r>
              <a:rPr lang="en-US" dirty="0"/>
              <a:t>7.  Adjusting to heightened sensitivities – 8 items </a:t>
            </a:r>
          </a:p>
          <a:p>
            <a:pPr marL="0" indent="0">
              <a:buNone/>
            </a:pPr>
            <a:r>
              <a:rPr lang="en-US" dirty="0"/>
              <a:t>8.  Healthier Nutrition Habits –  8 items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49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Likert</a:t>
            </a:r>
            <a:r>
              <a:rPr lang="en-US" dirty="0"/>
              <a:t> Scale for Helpfulness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12CF"/>
                </a:solidFill>
              </a:rPr>
              <a:t>4.0	 essential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3.9-3.5 very helpful</a:t>
            </a:r>
          </a:p>
          <a:p>
            <a:pPr marL="0" indent="0">
              <a:buNone/>
            </a:pPr>
            <a:r>
              <a:rPr lang="en-US" dirty="0">
                <a:solidFill>
                  <a:srgbClr val="FFAA18"/>
                </a:solidFill>
              </a:rPr>
              <a:t>3.5-3.0 very helpful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2.9-2.0 somewhat helpful</a:t>
            </a:r>
          </a:p>
          <a:p>
            <a:pPr marL="0" indent="0">
              <a:buNone/>
            </a:pPr>
            <a:r>
              <a:rPr lang="en-US" dirty="0">
                <a:solidFill>
                  <a:srgbClr val="CCFFCC"/>
                </a:solidFill>
              </a:rPr>
              <a:t>1.9-1.5 least helpful</a:t>
            </a:r>
          </a:p>
          <a:p>
            <a:pPr marL="0" indent="0">
              <a:buNone/>
            </a:pPr>
            <a:r>
              <a:rPr lang="en-US" dirty="0">
                <a:solidFill>
                  <a:srgbClr val="4ED5CB"/>
                </a:solidFill>
              </a:rPr>
              <a:t>1.0 not helpful</a:t>
            </a:r>
          </a:p>
        </p:txBody>
      </p:sp>
    </p:spTree>
    <p:extLst>
      <p:ext uri="{BB962C8B-B14F-4D97-AF65-F5344CB8AC3E}">
        <p14:creationId xmlns:p14="http://schemas.microsoft.com/office/powerpoint/2010/main" val="405610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Sept 1981 – </a:t>
            </a:r>
            <a:br>
              <a:rPr lang="en-US" dirty="0"/>
            </a:br>
            <a:r>
              <a:rPr lang="en-US" dirty="0"/>
              <a:t>How long did integration take?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75000"/>
            </a:schemeClr>
          </a:solidFill>
          <a:effectLst>
            <a:glow rad="101600">
              <a:srgbClr val="FF6600">
                <a:alpha val="75000"/>
              </a:srgbClr>
            </a:glow>
            <a:softEdge rad="812800"/>
          </a:effectLst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>
            <a:off x="3932547" y="3368698"/>
            <a:ext cx="914400" cy="914400"/>
          </a:xfrm>
          <a:prstGeom prst="irregularSeal1">
            <a:avLst/>
          </a:prstGeom>
          <a:solidFill>
            <a:srgbClr val="C865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3182567" y="2979182"/>
            <a:ext cx="2508428" cy="1756149"/>
          </a:xfrm>
          <a:prstGeom prst="irregularSeal1">
            <a:avLst/>
          </a:prstGeom>
          <a:solidFill>
            <a:srgbClr val="FF968E"/>
          </a:solidFill>
          <a:effectLst>
            <a:glow rad="101600">
              <a:schemeClr val="accent4">
                <a:lumMod val="60000"/>
                <a:lumOff val="40000"/>
                <a:alpha val="53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762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635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1. Social Situations</a:t>
            </a:r>
            <a:br>
              <a:rPr lang="en-US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6149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3.9 Chose the right people for sharing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3.8 Found non-judgmental listeners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3.8 Shared with a friend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3.8 Found ways to serve others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3.8 Found others who experienced similar things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3.8 Developed healthy relationships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3.8 Safe place to share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3.7 Found validation and assurance I was not psychotic</a:t>
            </a:r>
          </a:p>
          <a:p>
            <a:pPr marL="0" indent="0">
              <a:buNone/>
            </a:pPr>
            <a:r>
              <a:rPr lang="en-US" dirty="0">
                <a:solidFill>
                  <a:srgbClr val="FFAA18"/>
                </a:solidFill>
              </a:rPr>
              <a:t>3.3 Endure responses when sharing</a:t>
            </a:r>
          </a:p>
          <a:p>
            <a:pPr marL="0" indent="0">
              <a:buNone/>
            </a:pPr>
            <a:r>
              <a:rPr lang="en-US" dirty="0">
                <a:solidFill>
                  <a:srgbClr val="FFAA18"/>
                </a:solidFill>
              </a:rPr>
              <a:t>3.2 Accept how people responded</a:t>
            </a:r>
          </a:p>
          <a:p>
            <a:pPr marL="0" indent="0">
              <a:buNone/>
            </a:pPr>
            <a:r>
              <a:rPr lang="en-US" dirty="0">
                <a:solidFill>
                  <a:srgbClr val="FFAA18"/>
                </a:solidFill>
              </a:rPr>
              <a:t>3.1 Remained active in society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2.7 Shared with family member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2.5 Workplace that offered support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06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Supportive environments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12CF"/>
                </a:solidFill>
              </a:rPr>
              <a:t>4.0 Calm environments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3.9 Serene time alone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3.9 Time in nature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3.9 Time with relaxed people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3.9 Calm interactions with people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3.7 Time in natural light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89493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Supportive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3.9 Minimize stress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3.9 Relaxation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3.8 Light pleasant exercise such as walking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3.8 Minimize busy-ness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3.8 Simple focused calming activities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3.7 Regular communication with loved one or trusted friend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3.7 Rest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3.6 Self-massage or bathing/showering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3.5 Sleep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3.5 Moderated sexuality to fluctuating libido</a:t>
            </a:r>
          </a:p>
          <a:p>
            <a:pPr marL="0" indent="0">
              <a:buNone/>
            </a:pPr>
            <a:r>
              <a:rPr lang="en-US" dirty="0">
                <a:solidFill>
                  <a:srgbClr val="FFAA18"/>
                </a:solidFill>
              </a:rPr>
              <a:t>3.4 Regular exercise</a:t>
            </a:r>
          </a:p>
          <a:p>
            <a:pPr marL="0" indent="0">
              <a:buNone/>
            </a:pPr>
            <a:r>
              <a:rPr lang="en-US" dirty="0">
                <a:solidFill>
                  <a:srgbClr val="FFAA18"/>
                </a:solidFill>
              </a:rPr>
              <a:t>3.3 Regular sleep cycles</a:t>
            </a:r>
          </a:p>
          <a:p>
            <a:pPr marL="0" indent="0">
              <a:buNone/>
            </a:pPr>
            <a:r>
              <a:rPr lang="en-US" dirty="0">
                <a:solidFill>
                  <a:srgbClr val="FFAA18"/>
                </a:solidFill>
              </a:rPr>
              <a:t>3.2 Light manual work such as gardening or housekeeping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2.2 Less time concentrating or reading</a:t>
            </a:r>
          </a:p>
        </p:txBody>
      </p:sp>
    </p:spTree>
    <p:extLst>
      <p:ext uri="{BB962C8B-B14F-4D97-AF65-F5344CB8AC3E}">
        <p14:creationId xmlns:p14="http://schemas.microsoft.com/office/powerpoint/2010/main" val="22504579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Spiritual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12CF"/>
                </a:solidFill>
              </a:rPr>
              <a:t>4.0 Studied spiritual transformation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3.9 Daily prayer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3.9 Surrender to the divine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3.9 Read spiritual literature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3.8 Daily meditation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3.7 Supportive spiritual community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3.6 Visualized grounding my energy field to earth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3.5 Visualized centering and dropping inside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2.8 Lessoned rigor of spiritual practice</a:t>
            </a:r>
          </a:p>
        </p:txBody>
      </p:sp>
    </p:spTree>
    <p:extLst>
      <p:ext uri="{BB962C8B-B14F-4D97-AF65-F5344CB8AC3E}">
        <p14:creationId xmlns:p14="http://schemas.microsoft.com/office/powerpoint/2010/main" val="41067702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30"/>
            <a:ext cx="8229600" cy="1143000"/>
          </a:xfrm>
        </p:spPr>
        <p:txBody>
          <a:bodyPr/>
          <a:lstStyle/>
          <a:p>
            <a:r>
              <a:rPr lang="en-US" dirty="0"/>
              <a:t>5. Self-Exploration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4944"/>
            <a:ext cx="8229600" cy="579305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600" dirty="0">
                <a:solidFill>
                  <a:srgbClr val="FF12CF"/>
                </a:solidFill>
              </a:rPr>
              <a:t>4.0   Practiced compassion</a:t>
            </a:r>
          </a:p>
          <a:p>
            <a:pPr marL="0" indent="0">
              <a:buNone/>
            </a:pPr>
            <a:r>
              <a:rPr lang="en-US" sz="7600" dirty="0">
                <a:solidFill>
                  <a:srgbClr val="FF12CF"/>
                </a:solidFill>
              </a:rPr>
              <a:t>4.0   Allowed psychological issues to surface</a:t>
            </a:r>
          </a:p>
          <a:p>
            <a:pPr marL="0" indent="0">
              <a:buNone/>
            </a:pPr>
            <a:r>
              <a:rPr lang="en-US" sz="7600" dirty="0">
                <a:solidFill>
                  <a:srgbClr val="FF12CF"/>
                </a:solidFill>
              </a:rPr>
              <a:t>4.0   Expressed myself through other creative practice</a:t>
            </a:r>
          </a:p>
          <a:p>
            <a:pPr marL="0" indent="0">
              <a:buNone/>
            </a:pPr>
            <a:r>
              <a:rPr lang="en-US" sz="7600" dirty="0">
                <a:solidFill>
                  <a:srgbClr val="FF12CF"/>
                </a:solidFill>
              </a:rPr>
              <a:t>4.0   Practiced forgiveness</a:t>
            </a:r>
          </a:p>
          <a:p>
            <a:pPr marL="0" indent="0">
              <a:buNone/>
            </a:pPr>
            <a:r>
              <a:rPr lang="en-US" sz="7600" dirty="0">
                <a:solidFill>
                  <a:srgbClr val="FF12CF"/>
                </a:solidFill>
              </a:rPr>
              <a:t>4.0   Practiced humility</a:t>
            </a:r>
          </a:p>
          <a:p>
            <a:pPr marL="0" indent="0">
              <a:buNone/>
            </a:pPr>
            <a:r>
              <a:rPr lang="en-US" sz="7600" dirty="0">
                <a:solidFill>
                  <a:srgbClr val="FF12CF"/>
                </a:solidFill>
              </a:rPr>
              <a:t>4.0   Revised my purpose in life</a:t>
            </a:r>
          </a:p>
          <a:p>
            <a:pPr marL="0" indent="0">
              <a:buNone/>
            </a:pPr>
            <a:r>
              <a:rPr lang="en-US" sz="7600" dirty="0">
                <a:solidFill>
                  <a:srgbClr val="FF12CF"/>
                </a:solidFill>
              </a:rPr>
              <a:t>4.0   Practiced honesty</a:t>
            </a:r>
          </a:p>
          <a:p>
            <a:pPr marL="0" indent="0">
              <a:buNone/>
            </a:pPr>
            <a:r>
              <a:rPr lang="en-US" sz="7600" dirty="0">
                <a:solidFill>
                  <a:srgbClr val="FF12CF"/>
                </a:solidFill>
              </a:rPr>
              <a:t>4.0   Practiced gratitude</a:t>
            </a:r>
          </a:p>
          <a:p>
            <a:pPr marL="0" indent="0">
              <a:buNone/>
            </a:pPr>
            <a:r>
              <a:rPr lang="en-US" sz="7600" dirty="0">
                <a:solidFill>
                  <a:srgbClr val="FF0000"/>
                </a:solidFill>
              </a:rPr>
              <a:t>3.9   Got in touch with my feelings</a:t>
            </a:r>
          </a:p>
          <a:p>
            <a:pPr marL="0" indent="0">
              <a:buNone/>
            </a:pPr>
            <a:r>
              <a:rPr lang="en-US" sz="7600" dirty="0">
                <a:solidFill>
                  <a:srgbClr val="FF0000"/>
                </a:solidFill>
              </a:rPr>
              <a:t>3.9   Got in touch with my thought patterns</a:t>
            </a:r>
          </a:p>
          <a:p>
            <a:pPr marL="0" indent="0">
              <a:buNone/>
            </a:pPr>
            <a:r>
              <a:rPr lang="en-US" sz="7600" dirty="0">
                <a:solidFill>
                  <a:srgbClr val="FF0000"/>
                </a:solidFill>
              </a:rPr>
              <a:t>3.9   Shifted my sense of reality</a:t>
            </a:r>
          </a:p>
          <a:p>
            <a:pPr marL="0" indent="0">
              <a:buNone/>
            </a:pPr>
            <a:r>
              <a:rPr lang="en-US" sz="7600" dirty="0">
                <a:solidFill>
                  <a:srgbClr val="FF0000"/>
                </a:solidFill>
              </a:rPr>
              <a:t>3.9   Accepted responsibility for desiring this spiritual experience</a:t>
            </a:r>
          </a:p>
          <a:p>
            <a:pPr marL="0" indent="0">
              <a:buNone/>
            </a:pPr>
            <a:r>
              <a:rPr lang="en-US" sz="7600" dirty="0">
                <a:solidFill>
                  <a:srgbClr val="FF0000"/>
                </a:solidFill>
              </a:rPr>
              <a:t>3.9   Matched spiritual desires with earthly expectation</a:t>
            </a:r>
          </a:p>
          <a:p>
            <a:pPr marL="0" indent="0">
              <a:buNone/>
            </a:pPr>
            <a:r>
              <a:rPr lang="en-US" sz="7600" dirty="0">
                <a:solidFill>
                  <a:srgbClr val="FF0000"/>
                </a:solidFill>
              </a:rPr>
              <a:t>3.9   Accepted returning from expanded state to earthly realm</a:t>
            </a:r>
          </a:p>
          <a:p>
            <a:pPr marL="0" indent="0">
              <a:buNone/>
            </a:pPr>
            <a:r>
              <a:rPr lang="en-US" sz="7600" dirty="0">
                <a:solidFill>
                  <a:srgbClr val="FF0000"/>
                </a:solidFill>
              </a:rPr>
              <a:t>3.8   Expressed my inner experience through writing</a:t>
            </a:r>
          </a:p>
          <a:p>
            <a:pPr marL="0" indent="0">
              <a:buNone/>
            </a:pPr>
            <a:r>
              <a:rPr lang="en-US" sz="7600" dirty="0">
                <a:solidFill>
                  <a:srgbClr val="FF0000"/>
                </a:solidFill>
              </a:rPr>
              <a:t>3.8   Expressed my inner experience through verbal sharing</a:t>
            </a:r>
          </a:p>
          <a:p>
            <a:pPr marL="0" indent="0">
              <a:buNone/>
            </a:pPr>
            <a:r>
              <a:rPr lang="en-US" sz="7600" dirty="0">
                <a:solidFill>
                  <a:srgbClr val="FF0000"/>
                </a:solidFill>
              </a:rPr>
              <a:t>3.8   Explored my unconscious “dark side”</a:t>
            </a:r>
          </a:p>
          <a:p>
            <a:pPr marL="0" indent="0">
              <a:buNone/>
            </a:pPr>
            <a:r>
              <a:rPr lang="en-US" sz="7600" dirty="0">
                <a:solidFill>
                  <a:srgbClr val="FF0000"/>
                </a:solidFill>
              </a:rPr>
              <a:t>3.8   Expressed my inner experience through movement</a:t>
            </a:r>
          </a:p>
          <a:p>
            <a:pPr marL="0" indent="0">
              <a:buNone/>
            </a:pPr>
            <a:r>
              <a:rPr lang="en-US" sz="7600" dirty="0">
                <a:solidFill>
                  <a:srgbClr val="FF0000"/>
                </a:solidFill>
              </a:rPr>
              <a:t>3.6   Expressed my inner experience through drawing or painting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783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6. Seeking Professional Clinical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3.8  Considered or sought alternative health 			practitioner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3.8  Chose not to take prescription medicine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3.7  Received massages</a:t>
            </a:r>
          </a:p>
          <a:p>
            <a:pPr marL="0" indent="0">
              <a:buNone/>
            </a:pPr>
            <a:r>
              <a:rPr lang="en-US" dirty="0">
                <a:solidFill>
                  <a:srgbClr val="FFAA18"/>
                </a:solidFill>
              </a:rPr>
              <a:t>3.2  Sought psychotherapy or counseling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2.1  Considered or sought psychiatric help</a:t>
            </a:r>
          </a:p>
          <a:p>
            <a:pPr marL="0" indent="0">
              <a:buNone/>
            </a:pPr>
            <a:r>
              <a:rPr lang="en-US" dirty="0">
                <a:solidFill>
                  <a:srgbClr val="CCFFCC"/>
                </a:solidFill>
              </a:rPr>
              <a:t>1.5  Considered taking prescription medicine</a:t>
            </a:r>
          </a:p>
          <a:p>
            <a:pPr marL="0" indent="0">
              <a:buNone/>
            </a:pPr>
            <a:r>
              <a:rPr lang="en-US" dirty="0">
                <a:solidFill>
                  <a:srgbClr val="4ED5CB"/>
                </a:solidFill>
              </a:rPr>
              <a:t>1.3  Chose to take prescription medicine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511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80" y="274638"/>
            <a:ext cx="863813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7. Adjusting to Heightened Sensitivities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12CF"/>
                </a:solidFill>
              </a:rPr>
              <a:t>4.0 Awareness of metaphysical events</a:t>
            </a:r>
          </a:p>
          <a:p>
            <a:pPr marL="0" indent="0">
              <a:buNone/>
            </a:pPr>
            <a:r>
              <a:rPr lang="en-US" dirty="0">
                <a:solidFill>
                  <a:srgbClr val="FF12CF"/>
                </a:solidFill>
              </a:rPr>
              <a:t>4.0 Awareness of inner sensations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3.9 Sensitivity to others’ suffering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3.9 Sensitivity to light, sound, smell, taste, touch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3.8 Awareness of others’ thoughts/feelings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3.8 Sensitivity to toxic chemicals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3.6 Sensitivity to electromagnetic fields</a:t>
            </a:r>
          </a:p>
          <a:p>
            <a:pPr marL="0" indent="0">
              <a:buNone/>
            </a:pPr>
            <a:r>
              <a:rPr lang="en-US" dirty="0">
                <a:solidFill>
                  <a:srgbClr val="FFAA18"/>
                </a:solidFill>
              </a:rPr>
              <a:t>3.4 Ability to predict the future</a:t>
            </a:r>
          </a:p>
        </p:txBody>
      </p:sp>
    </p:spTree>
    <p:extLst>
      <p:ext uri="{BB962C8B-B14F-4D97-AF65-F5344CB8AC3E}">
        <p14:creationId xmlns:p14="http://schemas.microsoft.com/office/powerpoint/2010/main" val="42039496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8. Healthier </a:t>
            </a:r>
            <a:r>
              <a:rPr lang="en-US" dirty="0"/>
              <a:t>Nutrition Habits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3.8  Minimized junk foods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3.8  No more recreational drugs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3.7  No more alcohol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3.5  No more sugar</a:t>
            </a:r>
          </a:p>
          <a:p>
            <a:pPr marL="0" indent="0">
              <a:buNone/>
            </a:pPr>
            <a:r>
              <a:rPr lang="en-US" dirty="0">
                <a:solidFill>
                  <a:srgbClr val="FFAA18"/>
                </a:solidFill>
              </a:rPr>
              <a:t>3.4  Scheduled regular meals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2.9  No more  caffeine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2.7  Avoided fasting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2.4  More heavy foods such as meats, proteins, carbohydrates</a:t>
            </a:r>
          </a:p>
        </p:txBody>
      </p:sp>
    </p:spTree>
    <p:extLst>
      <p:ext uri="{BB962C8B-B14F-4D97-AF65-F5344CB8AC3E}">
        <p14:creationId xmlns:p14="http://schemas.microsoft.com/office/powerpoint/2010/main" val="34727285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836738"/>
            <a:ext cx="8229600" cy="2792412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Analysis of </a:t>
            </a:r>
            <a:br>
              <a:rPr lang="en-US" sz="6000" dirty="0">
                <a:solidFill>
                  <a:srgbClr val="FFFF00"/>
                </a:solidFill>
              </a:rPr>
            </a:br>
            <a:r>
              <a:rPr lang="en-US" sz="6000" dirty="0">
                <a:solidFill>
                  <a:srgbClr val="FFFF00"/>
                </a:solidFill>
              </a:rPr>
              <a:t>Rated Helpfulness data</a:t>
            </a:r>
          </a:p>
        </p:txBody>
      </p:sp>
    </p:spTree>
    <p:extLst>
      <p:ext uri="{BB962C8B-B14F-4D97-AF65-F5344CB8AC3E}">
        <p14:creationId xmlns:p14="http://schemas.microsoft.com/office/powerpoint/2010/main" val="9538260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CCD1C-B94C-6E4B-AB34-3A0357422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Pair-wise comparisons between Group 6P (psychiatric care and medication) and other thematic groups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771EA64-2145-4C3D-9451-3DA6D20A4D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6753966"/>
              </p:ext>
            </p:extLst>
          </p:nvPr>
        </p:nvGraphicFramePr>
        <p:xfrm>
          <a:off x="158496" y="1731264"/>
          <a:ext cx="8863584" cy="497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7551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C4B8-2B33-4344-9B63-309FDF2E0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065776" cy="1069253"/>
          </a:xfrm>
        </p:spPr>
        <p:txBody>
          <a:bodyPr>
            <a:normAutofit fontScale="90000"/>
          </a:bodyPr>
          <a:lstStyle/>
          <a:p>
            <a:r>
              <a:rPr lang="en-US" dirty="0"/>
              <a:t> April 2022 – 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B9D92-2DBF-8B4F-B793-EE69CBE95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945" y="1448055"/>
            <a:ext cx="3325091" cy="13879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Finishing my Book on STEs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D41178-3F7A-5C40-BF35-DBDDB655046F}"/>
              </a:ext>
            </a:extLst>
          </p:cNvPr>
          <p:cNvSpPr txBox="1"/>
          <p:nvPr/>
        </p:nvSpPr>
        <p:spPr>
          <a:xfrm>
            <a:off x="4983019" y="310627"/>
            <a:ext cx="3934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becoming a Principal Investigator for STE research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3BEBC2-8830-984D-B1F3-39D0A5A53265}"/>
              </a:ext>
            </a:extLst>
          </p:cNvPr>
          <p:cNvSpPr txBox="1"/>
          <p:nvPr/>
        </p:nvSpPr>
        <p:spPr>
          <a:xfrm>
            <a:off x="1782918" y="4045695"/>
            <a:ext cx="2443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becoming a graceful grandmother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1412B5-BC44-5549-9735-9EE77B45D799}"/>
              </a:ext>
            </a:extLst>
          </p:cNvPr>
          <p:cNvSpPr txBox="1"/>
          <p:nvPr/>
        </p:nvSpPr>
        <p:spPr>
          <a:xfrm>
            <a:off x="4448561" y="4018262"/>
            <a:ext cx="26659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becoming a less high-maintenance wife</a:t>
            </a:r>
          </a:p>
        </p:txBody>
      </p:sp>
      <p:pic>
        <p:nvPicPr>
          <p:cNvPr id="10" name="Picture 9" descr="A person with a stethoscope around the neck&#10;&#10;Description automatically generated with medium confidence">
            <a:extLst>
              <a:ext uri="{FF2B5EF4-FFF2-40B4-BE49-F238E27FC236}">
                <a16:creationId xmlns:a16="http://schemas.microsoft.com/office/drawing/2014/main" id="{16084CC2-44C8-BD46-A219-3330D5A9F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54449" y="1767692"/>
            <a:ext cx="1854201" cy="1854201"/>
          </a:xfrm>
          <a:prstGeom prst="rect">
            <a:avLst/>
          </a:prstGeom>
        </p:spPr>
      </p:pic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F6887F07-A09D-6B49-90C7-8CA91D37B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768" y="4302155"/>
            <a:ext cx="1514856" cy="2281207"/>
          </a:xfrm>
          <a:prstGeom prst="rect">
            <a:avLst/>
          </a:prstGeom>
        </p:spPr>
      </p:pic>
      <p:pic>
        <p:nvPicPr>
          <p:cNvPr id="18" name="Picture 17" descr="A person with the hand on the head&#10;&#10;Description automatically generated with low confidence">
            <a:extLst>
              <a:ext uri="{FF2B5EF4-FFF2-40B4-BE49-F238E27FC236}">
                <a16:creationId xmlns:a16="http://schemas.microsoft.com/office/drawing/2014/main" id="{FB690B3A-A665-054B-AAEA-96EE60278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367162" y="3322034"/>
            <a:ext cx="2710706" cy="3334335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2F126732-837E-AB40-9C09-BD8DA33200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769349" y="811611"/>
            <a:ext cx="2665976" cy="376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703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D5163-8880-A54E-AB14-85C478453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62610"/>
            <a:ext cx="8229600" cy="5463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>
              <a:solidFill>
                <a:srgbClr val="FFAA18"/>
              </a:solidFill>
            </a:endParaRPr>
          </a:p>
          <a:p>
            <a:pPr marL="0" indent="0" algn="ctr">
              <a:buNone/>
            </a:pPr>
            <a:r>
              <a:rPr lang="en-US" sz="6000" dirty="0">
                <a:solidFill>
                  <a:srgbClr val="FFAA18"/>
                </a:solidFill>
              </a:rPr>
              <a:t>Research Findings</a:t>
            </a:r>
          </a:p>
          <a:p>
            <a:pPr marL="0" indent="0" algn="ctr">
              <a:buNone/>
            </a:pPr>
            <a:endParaRPr lang="en-US" sz="6000" dirty="0">
              <a:solidFill>
                <a:srgbClr val="FFAA18"/>
              </a:solidFill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rgbClr val="FFAA18"/>
                </a:solidFill>
              </a:rPr>
              <a:t>4 findings of strong statistical significance</a:t>
            </a:r>
          </a:p>
        </p:txBody>
      </p:sp>
    </p:spTree>
    <p:extLst>
      <p:ext uri="{BB962C8B-B14F-4D97-AF65-F5344CB8AC3E}">
        <p14:creationId xmlns:p14="http://schemas.microsoft.com/office/powerpoint/2010/main" val="1209566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7B1F0-4F0B-DD43-A7AA-461DF9C06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3568"/>
            <a:ext cx="8229600" cy="5772595"/>
          </a:xfrm>
        </p:spPr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en-US" sz="4000" i="1" dirty="0"/>
              <a:t>Research assumption was correct:</a:t>
            </a:r>
          </a:p>
          <a:p>
            <a:pPr marL="0" indent="0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Various of types of STEs have basic commonalities in methods of integration</a:t>
            </a:r>
          </a:p>
          <a:p>
            <a:pPr marL="0" indent="0" algn="ctr">
              <a:buNone/>
            </a:pPr>
            <a:r>
              <a:rPr lang="en-US" sz="4800" dirty="0"/>
              <a:t>(p&lt;.0001)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910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A8C34-906D-F241-AD9D-FEC548A92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514350" indent="-514350">
              <a:buAutoNum type="arabicPeriod" startAt="2"/>
            </a:pPr>
            <a:r>
              <a:rPr lang="en-US" sz="4000" i="1" dirty="0"/>
              <a:t>Correspondence of Use to Helpfulness:</a:t>
            </a:r>
          </a:p>
          <a:p>
            <a:pPr marL="0" indent="0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People undergoing spiritual emergencies can be trusted to know best what they need (</a:t>
            </a:r>
            <a:r>
              <a:rPr lang="en-US" sz="4800" i="1" dirty="0"/>
              <a:t>p</a:t>
            </a:r>
            <a:r>
              <a:rPr lang="en-US" sz="4800" dirty="0"/>
              <a:t>&lt;.0001)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4484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6DAC2-0877-DA45-BAF4-778BA1089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8224"/>
            <a:ext cx="8229600" cy="5857939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 startAt="3"/>
            </a:pPr>
            <a:r>
              <a:rPr lang="en-US" sz="4000" i="1" dirty="0"/>
              <a:t>Essential practices: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  <a:p>
            <a:pPr marL="914400" lvl="1" indent="-514350">
              <a:buAutoNum type="arabicPeriod"/>
            </a:pPr>
            <a:r>
              <a:rPr lang="en-US" sz="3600" dirty="0"/>
              <a:t>Practiced compassion, forgiveness, humility, honesty, gratitude</a:t>
            </a:r>
          </a:p>
          <a:p>
            <a:pPr marL="914400" lvl="1" indent="-514350">
              <a:buAutoNum type="arabicPeriod"/>
            </a:pPr>
            <a:r>
              <a:rPr lang="en-US" sz="3600" dirty="0"/>
              <a:t>Calmer environment near nature</a:t>
            </a:r>
          </a:p>
          <a:p>
            <a:pPr marL="914400" lvl="1" indent="-514350">
              <a:buAutoNum type="arabicPeriod"/>
            </a:pPr>
            <a:r>
              <a:rPr lang="en-US" sz="3600" dirty="0"/>
              <a:t>Prayer and surrender to the divine</a:t>
            </a:r>
          </a:p>
          <a:p>
            <a:pPr marL="914400" lvl="1" indent="-514350">
              <a:buAutoNum type="arabicPeriod"/>
            </a:pPr>
            <a:r>
              <a:rPr lang="en-US" sz="3600" dirty="0"/>
              <a:t>Allow the unconscious to surface</a:t>
            </a:r>
          </a:p>
          <a:p>
            <a:pPr marL="914400" lvl="1" indent="-514350">
              <a:buAutoNum type="arabicPeriod"/>
            </a:pPr>
            <a:r>
              <a:rPr lang="en-US" sz="3600" dirty="0"/>
              <a:t>Creative expression</a:t>
            </a:r>
          </a:p>
          <a:p>
            <a:pPr marL="914400" lvl="1" indent="-514350">
              <a:buAutoNum type="arabicPeriod"/>
            </a:pPr>
            <a:r>
              <a:rPr lang="en-US" sz="3600" dirty="0"/>
              <a:t>Share with one trusted person</a:t>
            </a:r>
          </a:p>
          <a:p>
            <a:pPr marL="914400" lvl="1" indent="-514350">
              <a:buAutoNum type="arabicPeriod"/>
            </a:pPr>
            <a:r>
              <a:rPr lang="en-US" sz="3600" dirty="0"/>
              <a:t>Adjust to sensitivities </a:t>
            </a:r>
          </a:p>
          <a:p>
            <a:pPr marL="914400" lvl="1" indent="-514350">
              <a:buAutoNum type="arabicPeriod"/>
            </a:pPr>
            <a:r>
              <a:rPr lang="en-US" sz="3600" dirty="0"/>
              <a:t>Creatively live a revised purpose in life</a:t>
            </a:r>
          </a:p>
          <a:p>
            <a:pPr marL="400050" lvl="1" indent="0" algn="ctr">
              <a:buNone/>
            </a:pPr>
            <a:r>
              <a:rPr lang="en-US" sz="3600" dirty="0"/>
              <a:t>(rated 4.0)</a:t>
            </a:r>
          </a:p>
          <a:p>
            <a:pPr marL="914400" lvl="1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0088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3C550-4B8F-134F-9BB6-5D3B8B491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" y="316992"/>
            <a:ext cx="8851392" cy="5809171"/>
          </a:xfrm>
        </p:spPr>
        <p:txBody>
          <a:bodyPr/>
          <a:lstStyle/>
          <a:p>
            <a:pPr marL="514350" indent="-514350">
              <a:buAutoNum type="arabicPeriod" startAt="4"/>
            </a:pPr>
            <a:r>
              <a:rPr lang="en-US" sz="4000" i="1" dirty="0"/>
              <a:t>Regarding psychiatric treatment:</a:t>
            </a:r>
          </a:p>
          <a:p>
            <a:pPr marL="514350" indent="-514350">
              <a:buAutoNum type="arabicPeriod" startAt="4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/>
              <a:t>Be cautious with psychiatry </a:t>
            </a:r>
          </a:p>
          <a:p>
            <a:pPr marL="0" indent="0" algn="ctr">
              <a:buNone/>
            </a:pPr>
            <a:r>
              <a:rPr lang="en-US" sz="4400" dirty="0"/>
              <a:t>Medication may be unnecessary or contraindicated</a:t>
            </a:r>
          </a:p>
          <a:p>
            <a:pPr marL="0" indent="0" algn="ctr">
              <a:buNone/>
            </a:pPr>
            <a:r>
              <a:rPr lang="en-US" sz="4800" dirty="0"/>
              <a:t>(</a:t>
            </a:r>
            <a:r>
              <a:rPr lang="en-US" sz="4800" i="1" dirty="0"/>
              <a:t>p&lt;.001)</a:t>
            </a:r>
            <a:endParaRPr lang="en-US" sz="4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8807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 gratitude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23" y="1693211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Spiritual Crisis Network (SEN)</a:t>
            </a:r>
          </a:p>
          <a:p>
            <a:pPr lvl="1"/>
            <a:r>
              <a:rPr lang="en-US" dirty="0"/>
              <a:t>Mike Rush, research group</a:t>
            </a:r>
          </a:p>
          <a:p>
            <a:endParaRPr lang="en-US" dirty="0"/>
          </a:p>
          <a:p>
            <a:r>
              <a:rPr lang="en-US" dirty="0"/>
              <a:t>Spiritual Emergence Anonymous (SEA)</a:t>
            </a:r>
          </a:p>
          <a:p>
            <a:pPr lvl="1"/>
            <a:r>
              <a:rPr lang="en-US" dirty="0"/>
              <a:t>Continued group support &amp; inspiration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Heart 3"/>
          <p:cNvSpPr/>
          <p:nvPr/>
        </p:nvSpPr>
        <p:spPr>
          <a:xfrm>
            <a:off x="5466079" y="2974785"/>
            <a:ext cx="822960" cy="822960"/>
          </a:xfrm>
          <a:prstGeom prst="hear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Heart 4"/>
          <p:cNvSpPr/>
          <p:nvPr/>
        </p:nvSpPr>
        <p:spPr>
          <a:xfrm>
            <a:off x="5283905" y="1256760"/>
            <a:ext cx="3402895" cy="2154477"/>
          </a:xfrm>
          <a:prstGeom prst="hear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76200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  <a:gs pos="50000">
                  <a:srgbClr val="C865FF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4373827C-E0C3-3A4C-9F64-85860C07F78A}"/>
              </a:ext>
            </a:extLst>
          </p:cNvPr>
          <p:cNvSpPr/>
          <p:nvPr/>
        </p:nvSpPr>
        <p:spPr>
          <a:xfrm>
            <a:off x="6985352" y="4553537"/>
            <a:ext cx="822960" cy="822960"/>
          </a:xfrm>
          <a:prstGeom prst="hear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447979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11582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And . . .My gratitude </a:t>
            </a:r>
            <a:br>
              <a:rPr lang="en-US" sz="6000" dirty="0"/>
            </a:br>
            <a:r>
              <a:rPr lang="en-US" sz="6000" dirty="0"/>
              <a:t>to you, the audience, for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6220"/>
            <a:ext cx="8229600" cy="3439943"/>
          </a:xfrm>
        </p:spPr>
        <p:txBody>
          <a:bodyPr/>
          <a:lstStyle/>
          <a:p>
            <a:r>
              <a:rPr lang="en-US" dirty="0"/>
              <a:t>Showing up here</a:t>
            </a:r>
          </a:p>
          <a:p>
            <a:r>
              <a:rPr lang="en-US" dirty="0"/>
              <a:t>Enduring the boring part</a:t>
            </a:r>
          </a:p>
          <a:p>
            <a:r>
              <a:rPr lang="en-US" dirty="0"/>
              <a:t>Forgiving me any oversights</a:t>
            </a:r>
          </a:p>
          <a:p>
            <a:r>
              <a:rPr lang="en-US" dirty="0"/>
              <a:t>And acting interested!</a:t>
            </a:r>
          </a:p>
        </p:txBody>
      </p:sp>
      <p:sp>
        <p:nvSpPr>
          <p:cNvPr id="7" name="Smiley Face 6"/>
          <p:cNvSpPr/>
          <p:nvPr/>
        </p:nvSpPr>
        <p:spPr>
          <a:xfrm>
            <a:off x="5791200" y="3234268"/>
            <a:ext cx="3081867" cy="3031066"/>
          </a:xfrm>
          <a:prstGeom prst="smileyFace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426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ank you!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" r="4977"/>
          <a:stretch>
            <a:fillRect/>
          </a:stretch>
        </p:blipFill>
        <p:spPr>
          <a:xfrm>
            <a:off x="154514" y="715618"/>
            <a:ext cx="8773786" cy="5552660"/>
          </a:xfrm>
        </p:spPr>
      </p:pic>
    </p:spTree>
    <p:extLst>
      <p:ext uri="{BB962C8B-B14F-4D97-AF65-F5344CB8AC3E}">
        <p14:creationId xmlns:p14="http://schemas.microsoft.com/office/powerpoint/2010/main" val="4119942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7762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Brook, M. G. (2021). Struggles reported integrating intense spiritual experiences: Results from a survey using the Integration of Spiritually Transformative Experiences Inventory. </a:t>
            </a:r>
            <a:r>
              <a:rPr lang="en-US" sz="3200" i="1" dirty="0"/>
              <a:t>Psychology of Religion and Spirituality, 13</a:t>
            </a:r>
            <a:r>
              <a:rPr lang="en-US" sz="3200" dirty="0"/>
              <a:t>(4), 464–481. </a:t>
            </a:r>
            <a:r>
              <a:rPr lang="en-US" sz="3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https://doi.org/10.1037/rel0000258</a:t>
            </a:r>
            <a:r>
              <a:rPr lang="en-US" sz="3200" dirty="0"/>
              <a:t>    </a:t>
            </a:r>
            <a:br>
              <a:rPr lang="en-US" sz="3200" dirty="0"/>
            </a:b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1543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3600" i="1" dirty="0">
                <a:solidFill>
                  <a:srgbClr val="FFFF00"/>
                </a:solidFill>
              </a:rPr>
              <a:t>Research Question</a:t>
            </a:r>
            <a:endParaRPr lang="en-US" sz="36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FFFF00"/>
                </a:solidFill>
              </a:rPr>
              <a:t>What assists an individual to integrate a spiritually  transformative experience (STE)? </a:t>
            </a:r>
          </a:p>
        </p:txBody>
      </p:sp>
    </p:spTree>
    <p:extLst>
      <p:ext uri="{BB962C8B-B14F-4D97-AF65-F5344CB8AC3E}">
        <p14:creationId xmlns:p14="http://schemas.microsoft.com/office/powerpoint/2010/main" val="2011195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4003"/>
            <a:ext cx="9144000" cy="360045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FF00"/>
                </a:solidFill>
              </a:rPr>
            </a:b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Integration of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Spiritually Transformative Experiences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 84- Item Inventory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(ISTEI)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Survey Research Study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surveymonkey logo.png">
            <a:extLst>
              <a:ext uri="{FF2B5EF4-FFF2-40B4-BE49-F238E27FC236}">
                <a16:creationId xmlns:a16="http://schemas.microsoft.com/office/drawing/2014/main" id="{5C6760EB-350B-434A-B6D3-55D48A049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55" b="25955"/>
          <a:stretch>
            <a:fillRect/>
          </a:stretch>
        </p:blipFill>
        <p:spPr>
          <a:xfrm>
            <a:off x="1105167" y="3854453"/>
            <a:ext cx="6933665" cy="2635354"/>
          </a:xfrm>
        </p:spPr>
      </p:pic>
    </p:spTree>
    <p:extLst>
      <p:ext uri="{BB962C8B-B14F-4D97-AF65-F5344CB8AC3E}">
        <p14:creationId xmlns:p14="http://schemas.microsoft.com/office/powerpoint/2010/main" val="2427284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556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Created Inventory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1972"/>
            <a:ext cx="8229600" cy="48051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/>
              <a:t>Practices, habits and behaviors </a:t>
            </a:r>
          </a:p>
          <a:p>
            <a:pPr marL="0" indent="0">
              <a:buNone/>
            </a:pPr>
            <a:r>
              <a:rPr lang="en-US" sz="4400" dirty="0"/>
              <a:t>that assist in integrating STEs. </a:t>
            </a:r>
          </a:p>
          <a:p>
            <a:pPr marL="0" indent="0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dirty="0"/>
              <a:t>Yvonne </a:t>
            </a:r>
            <a:r>
              <a:rPr lang="en-US" dirty="0" err="1"/>
              <a:t>Kason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David </a:t>
            </a:r>
            <a:r>
              <a:rPr lang="en-US" dirty="0" err="1"/>
              <a:t>Lukoff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Ryan </a:t>
            </a:r>
            <a:r>
              <a:rPr lang="en-US" dirty="0" err="1"/>
              <a:t>Rominger</a:t>
            </a:r>
            <a:endParaRPr lang="en-US" dirty="0"/>
          </a:p>
          <a:p>
            <a:pPr marL="0" indent="0" algn="ctr">
              <a:buNone/>
            </a:pPr>
            <a:r>
              <a:rPr lang="en-US" sz="2000" dirty="0"/>
              <a:t> </a:t>
            </a:r>
            <a:r>
              <a:rPr lang="en-US" dirty="0" err="1"/>
              <a:t>Yolaine</a:t>
            </a:r>
            <a:r>
              <a:rPr lang="en-US" dirty="0"/>
              <a:t> Stout</a:t>
            </a:r>
          </a:p>
          <a:p>
            <a:pPr marL="0" indent="0">
              <a:buNone/>
            </a:pP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56389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FF4C"/>
                </a:solidFill>
              </a:rPr>
              <a:t>Yvonne </a:t>
            </a:r>
            <a:r>
              <a:rPr lang="en-US" dirty="0" err="1">
                <a:solidFill>
                  <a:srgbClr val="70FF4C"/>
                </a:solidFill>
              </a:rPr>
              <a:t>Kason</a:t>
            </a:r>
            <a:r>
              <a:rPr lang="en-US" dirty="0">
                <a:solidFill>
                  <a:srgbClr val="70FF4C"/>
                </a:solidFill>
              </a:rPr>
              <a:t>, MD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7067" y="1417638"/>
            <a:ext cx="4995334" cy="4183592"/>
          </a:xfrm>
        </p:spPr>
        <p:txBody>
          <a:bodyPr>
            <a:normAutofit fontScale="92500" lnSpcReduction="10000"/>
          </a:bodyPr>
          <a:lstStyle/>
          <a:p>
            <a:pPr marL="400050" lvl="1" indent="0">
              <a:buNone/>
            </a:pPr>
            <a:r>
              <a:rPr lang="en-US" sz="3200" dirty="0"/>
              <a:t>Author of book</a:t>
            </a:r>
          </a:p>
          <a:p>
            <a:pPr marL="400050" lvl="1" indent="0">
              <a:buNone/>
            </a:pPr>
            <a:r>
              <a:rPr lang="en-US" sz="3000" i="1" dirty="0"/>
              <a:t>Farther shores:</a:t>
            </a:r>
          </a:p>
          <a:p>
            <a:pPr marL="400050" lvl="1" indent="0">
              <a:buNone/>
            </a:pPr>
            <a:r>
              <a:rPr lang="en-US" sz="3000" i="1" dirty="0"/>
              <a:t> Exploring how near-death, </a:t>
            </a:r>
            <a:r>
              <a:rPr lang="en-US" sz="3000" i="1" dirty="0" err="1"/>
              <a:t>kundalini</a:t>
            </a:r>
            <a:r>
              <a:rPr lang="en-US" sz="3000" i="1" dirty="0"/>
              <a:t> and mystical experiences can transform ordinary lives, 1994 </a:t>
            </a:r>
          </a:p>
          <a:p>
            <a:pPr marL="400050" lvl="1" indent="0">
              <a:buNone/>
            </a:pPr>
            <a:endParaRPr lang="en-US" sz="3200" dirty="0"/>
          </a:p>
          <a:p>
            <a:pPr marL="400050" lvl="1" indent="0">
              <a:buNone/>
            </a:pPr>
            <a:r>
              <a:rPr lang="en-US" sz="3200" b="1" dirty="0">
                <a:solidFill>
                  <a:srgbClr val="70FF4C"/>
                </a:solidFill>
              </a:rPr>
              <a:t>– 35 survival techniques</a:t>
            </a:r>
          </a:p>
          <a:p>
            <a:pPr marL="400050" lvl="1" indent="0">
              <a:buNone/>
            </a:pPr>
            <a:r>
              <a:rPr lang="en-US" sz="3200" b="1" dirty="0">
                <a:solidFill>
                  <a:srgbClr val="70FF4C"/>
                </a:solidFill>
              </a:rPr>
              <a:t> for STE integration</a:t>
            </a:r>
          </a:p>
          <a:p>
            <a:pPr marL="400050" lvl="1" indent="0">
              <a:buNone/>
            </a:pPr>
            <a:endParaRPr lang="en-US" sz="2000" dirty="0"/>
          </a:p>
          <a:p>
            <a:pPr marL="3200400" lvl="7" indent="0">
              <a:buNone/>
            </a:pPr>
            <a:endParaRPr lang="en-US" dirty="0"/>
          </a:p>
        </p:txBody>
      </p:sp>
      <p:pic>
        <p:nvPicPr>
          <p:cNvPr id="5" name="Picture 4" descr="Yvonne Kaso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934" y="1434571"/>
            <a:ext cx="3302000" cy="41548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618163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err="1"/>
              <a:t>Kason</a:t>
            </a:r>
            <a:r>
              <a:rPr lang="en-US" dirty="0"/>
              <a:t>, Y. (2008). </a:t>
            </a:r>
            <a:r>
              <a:rPr lang="en-US" i="1" dirty="0"/>
              <a:t>Farther shores: Exploring how near-death, </a:t>
            </a:r>
            <a:r>
              <a:rPr lang="en-US" i="1" dirty="0" err="1"/>
              <a:t>kundalini</a:t>
            </a:r>
            <a:r>
              <a:rPr lang="en-US" i="1" dirty="0"/>
              <a:t> and mystical 	experiences can transform ordinary lives.</a:t>
            </a:r>
            <a:r>
              <a:rPr lang="en-US" dirty="0"/>
              <a:t> Bloomington, IN: Author’s Choice 	Press of </a:t>
            </a:r>
            <a:r>
              <a:rPr lang="en-US" dirty="0" err="1"/>
              <a:t>iUniverse</a:t>
            </a:r>
            <a:r>
              <a:rPr lang="en-US" dirty="0"/>
              <a:t>. [first published 1994]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1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22360</TotalTime>
  <Words>1985</Words>
  <Application>Microsoft Macintosh PowerPoint</Application>
  <PresentationFormat>On-screen Show (4:3)</PresentationFormat>
  <Paragraphs>398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Arial</vt:lpstr>
      <vt:lpstr>Calibri</vt:lpstr>
      <vt:lpstr>Office Theme</vt:lpstr>
      <vt:lpstr>Evidence-Based Practices for Integrating Spiritual Emergencies</vt:lpstr>
      <vt:lpstr>1980 ~ What motivated me?</vt:lpstr>
      <vt:lpstr>Sept 1980-Aug 1981  How did I try to integrate my STE?</vt:lpstr>
      <vt:lpstr>Sept 1981 –  How long did integration take?</vt:lpstr>
      <vt:lpstr> April 2022 –   </vt:lpstr>
      <vt:lpstr>Brook, M. G. (2021). Struggles reported integrating intense spiritual experiences: Results from a survey using the Integration of Spiritually Transformative Experiences Inventory. Psychology of Religion and Spirituality, 13(4), 464–481. https://doi.org/10.1037/rel0000258     </vt:lpstr>
      <vt:lpstr>  Integration of  Spiritually Transformative Experiences  84- Item Inventory  (ISTEI)  Survey Research Study   </vt:lpstr>
      <vt:lpstr>Created Inventory</vt:lpstr>
      <vt:lpstr>Yvonne Kason, MD </vt:lpstr>
      <vt:lpstr>David Lukoff, PhD  </vt:lpstr>
      <vt:lpstr>Ryan Rominger, PhD  </vt:lpstr>
      <vt:lpstr>Yolaine Stout </vt:lpstr>
      <vt:lpstr>Created ISTEI Survey</vt:lpstr>
      <vt:lpstr>PowerPoint Presentation</vt:lpstr>
      <vt:lpstr>Sources of Recruitment</vt:lpstr>
      <vt:lpstr>ISTEI Survey Online</vt:lpstr>
      <vt:lpstr>PowerPoint Presentation</vt:lpstr>
      <vt:lpstr>PowerPoint Presentation</vt:lpstr>
      <vt:lpstr>1) Mental Health Inventory (MHI-5) </vt:lpstr>
      <vt:lpstr>2) Post-traumatic Growth Inventory (PTGI-SF)  </vt:lpstr>
      <vt:lpstr>Sample from survey 413 started survey (Respondents) 234 met criteria (Participants) </vt:lpstr>
      <vt:lpstr>Nationalities (33 Countries)</vt:lpstr>
      <vt:lpstr>Religions of participants</vt:lpstr>
      <vt:lpstr>Other Religions</vt:lpstr>
      <vt:lpstr>PowerPoint Presentation</vt:lpstr>
      <vt:lpstr>Descriptions of STEs</vt:lpstr>
      <vt:lpstr>Other descriptions of STE</vt:lpstr>
      <vt:lpstr>Duration of STEs</vt:lpstr>
      <vt:lpstr>length of time for societal adjustment  and psycho-spiritual integration</vt:lpstr>
      <vt:lpstr>PowerPoint Presentation</vt:lpstr>
      <vt:lpstr>ISTEI</vt:lpstr>
      <vt:lpstr>     ISTEI Likert Scale </vt:lpstr>
      <vt:lpstr>Comparison Analysis of two scales within one inventory</vt:lpstr>
      <vt:lpstr>Correlational Analysis  What is the relationship of how helpful a practice is to how commonly it is used?</vt:lpstr>
      <vt:lpstr>Correlation of Usage and Helpfulness</vt:lpstr>
      <vt:lpstr>Spearmans Correlation is 0.772    p&lt;0.0001    </vt:lpstr>
      <vt:lpstr>Viewing Rated Helpfulness Data in Eight Groups</vt:lpstr>
      <vt:lpstr>84 practices, habits, and behaviors assigned to 8 groups </vt:lpstr>
      <vt:lpstr>Likert Scale for Helpfulness</vt:lpstr>
      <vt:lpstr>1. Social Situations </vt:lpstr>
      <vt:lpstr>2. Supportive environments</vt:lpstr>
      <vt:lpstr>3. Supportive activities</vt:lpstr>
      <vt:lpstr>4. Spiritual Practices</vt:lpstr>
      <vt:lpstr>5. Self-Exploration</vt:lpstr>
      <vt:lpstr>6. Seeking Professional Clinical Help</vt:lpstr>
      <vt:lpstr>7. Adjusting to Heightened Sensitivities</vt:lpstr>
      <vt:lpstr>8. Healthier Nutrition Habits </vt:lpstr>
      <vt:lpstr>Analysis of  Rated Helpfulness data</vt:lpstr>
      <vt:lpstr>Pair-wise comparisons between Group 6P (psychiatric care and medication) and other thematic groups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 gratitude . . .</vt:lpstr>
      <vt:lpstr>And . . .My gratitude  to you, the audience, for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 Research Study</dc:title>
  <dc:creator>Marie Brook</dc:creator>
  <cp:lastModifiedBy>marie brook</cp:lastModifiedBy>
  <cp:revision>221</cp:revision>
  <dcterms:created xsi:type="dcterms:W3CDTF">2016-11-17T21:36:34Z</dcterms:created>
  <dcterms:modified xsi:type="dcterms:W3CDTF">2022-04-07T22:38:51Z</dcterms:modified>
</cp:coreProperties>
</file>